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sldIdLst>
    <p:sldId id="623" r:id="rId5"/>
    <p:sldId id="531" r:id="rId6"/>
    <p:sldId id="2435" r:id="rId7"/>
    <p:sldId id="2436" r:id="rId8"/>
    <p:sldId id="619" r:id="rId9"/>
    <p:sldId id="2438" r:id="rId10"/>
    <p:sldId id="2449" r:id="rId11"/>
    <p:sldId id="2442" r:id="rId12"/>
    <p:sldId id="2437" r:id="rId13"/>
    <p:sldId id="2439" r:id="rId14"/>
    <p:sldId id="2440" r:id="rId15"/>
    <p:sldId id="2446" r:id="rId16"/>
    <p:sldId id="2447" r:id="rId17"/>
    <p:sldId id="2448" r:id="rId18"/>
    <p:sldId id="2441" r:id="rId19"/>
    <p:sldId id="2432" r:id="rId20"/>
    <p:sldId id="2450" r:id="rId21"/>
    <p:sldId id="2452" r:id="rId22"/>
    <p:sldId id="2445" r:id="rId23"/>
    <p:sldId id="259" r:id="rId24"/>
    <p:sldId id="2443" r:id="rId25"/>
    <p:sldId id="258" r:id="rId26"/>
    <p:sldId id="2451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AC3516-7E9D-438F-BDF9-EBE06B3CD5FC}">
          <p14:sldIdLst>
            <p14:sldId id="623"/>
            <p14:sldId id="531"/>
            <p14:sldId id="2435"/>
            <p14:sldId id="2436"/>
            <p14:sldId id="619"/>
            <p14:sldId id="2438"/>
            <p14:sldId id="2449"/>
            <p14:sldId id="2442"/>
            <p14:sldId id="2437"/>
            <p14:sldId id="2439"/>
            <p14:sldId id="2440"/>
            <p14:sldId id="2446"/>
            <p14:sldId id="2447"/>
            <p14:sldId id="2448"/>
            <p14:sldId id="2441"/>
            <p14:sldId id="2432"/>
            <p14:sldId id="2450"/>
            <p14:sldId id="2452"/>
            <p14:sldId id="2445"/>
            <p14:sldId id="259"/>
            <p14:sldId id="2443"/>
            <p14:sldId id="258"/>
            <p14:sldId id="2451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3" autoAdjust="0"/>
  </p:normalViewPr>
  <p:slideViewPr>
    <p:cSldViewPr snapToGrid="0" showGuides="1">
      <p:cViewPr varScale="1">
        <p:scale>
          <a:sx n="83" d="100"/>
          <a:sy n="83" d="100"/>
        </p:scale>
        <p:origin x="686" y="86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CE295E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0.65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404040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412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7F7F7F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412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Sheet1!$A$2:$A$3</c:f>
              <c:strCache>
                <c:ptCount val="2"/>
                <c:pt idx="0">
                  <c:v>Lorem Ipsum 01</c:v>
                </c:pt>
                <c:pt idx="1">
                  <c:v>Lorem Ipsum 02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E29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2-498A-BA96-D0931BA13C43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2-498A-BA96-D0931BA13C43}"/>
              </c:ext>
            </c:extLst>
          </c:dPt>
          <c:dPt>
            <c:idx val="2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2-498A-BA96-D0931BA13C43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32-498A-BA96-D0931BA13C43}"/>
              </c:ext>
            </c:extLst>
          </c:dPt>
          <c:cat>
            <c:strRef>
              <c:f>Sheet1!$A$2:$A$5</c:f>
              <c:strCache>
                <c:ptCount val="4"/>
                <c:pt idx="0">
                  <c:v>Lorem Ipsum 01</c:v>
                </c:pt>
                <c:pt idx="1">
                  <c:v>Lorem Ipsum 02</c:v>
                </c:pt>
                <c:pt idx="2">
                  <c:v>Lorem Ipsum 03</c:v>
                </c:pt>
                <c:pt idx="3">
                  <c:v>Lorem Ipsum 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32-498A-BA96-D0931BA13C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70A3-6847-4770-BAE0-862438C62089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09BC-39F4-43B1-850C-D5EB0E6480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5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/>
          <p:cNvSpPr/>
          <p:nvPr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Oval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7" name="Oval 16"/>
          <p:cNvSpPr/>
          <p:nvPr userDrawn="1"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email</a:t>
            </a:r>
            <a:endParaRPr lang="en-IN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dirty="0"/>
              <a:t>Website </a:t>
            </a:r>
            <a:r>
              <a:rPr lang="en-US" dirty="0" err="1"/>
              <a:t>url</a:t>
            </a:r>
            <a:r>
              <a:rPr lang="en-US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87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85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D92F0F3B-16BB-4489-BB21-65F40B4AE170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7239001" y="931169"/>
            <a:ext cx="4393296" cy="1338061"/>
          </a:xfrm>
        </p:spPr>
        <p:txBody>
          <a:bodyPr t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1F9BD45B-C63D-416A-B4BE-874469C7A33E}"/>
              </a:ext>
            </a:extLst>
          </p:cNvPr>
          <p:cNvSpPr/>
          <p:nvPr userDrawn="1"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EBA745-0612-4E63-904D-28C1814173B3}"/>
              </a:ext>
            </a:extLst>
          </p:cNvPr>
          <p:cNvSpPr/>
          <p:nvPr userDrawn="1"/>
        </p:nvSpPr>
        <p:spPr>
          <a:xfrm rot="10800000">
            <a:off x="9680853" y="6171304"/>
            <a:ext cx="2511147" cy="686695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A07D89-63CD-43EE-B1E4-7D0647743842}"/>
              </a:ext>
            </a:extLst>
          </p:cNvPr>
          <p:cNvSpPr/>
          <p:nvPr userDrawn="1"/>
        </p:nvSpPr>
        <p:spPr>
          <a:xfrm>
            <a:off x="10957868" y="469760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341AF09-FA4B-42FD-B2E1-9CE324444D10}"/>
              </a:ext>
            </a:extLst>
          </p:cNvPr>
          <p:cNvSpPr/>
          <p:nvPr userDrawn="1"/>
        </p:nvSpPr>
        <p:spPr>
          <a:xfrm>
            <a:off x="883443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F14A51-F696-4A12-9467-1EE825414B5E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239001" y="2280573"/>
            <a:ext cx="4393295" cy="465997"/>
          </a:xfrm>
        </p:spPr>
        <p:txBody>
          <a:bodyPr>
            <a:noAutofit/>
          </a:bodyPr>
          <a:lstStyle>
            <a:lvl1pPr marL="0" indent="0" algn="ctr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6A57A924-A6D5-4ACD-B1F0-01BED4BF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007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486227" y="567141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3" name="Oval 12"/>
          <p:cNvSpPr/>
          <p:nvPr/>
        </p:nvSpPr>
        <p:spPr>
          <a:xfrm>
            <a:off x="1890628" y="1947676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13"/>
          <p:cNvSpPr/>
          <p:nvPr/>
        </p:nvSpPr>
        <p:spPr>
          <a:xfrm>
            <a:off x="2765121" y="685800"/>
            <a:ext cx="5578882" cy="5549523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9" name="Oval 48"/>
          <p:cNvSpPr/>
          <p:nvPr userDrawn="1"/>
        </p:nvSpPr>
        <p:spPr>
          <a:xfrm>
            <a:off x="11574658" y="6192906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0" name="Oval 49"/>
          <p:cNvSpPr/>
          <p:nvPr/>
        </p:nvSpPr>
        <p:spPr>
          <a:xfrm>
            <a:off x="5310052" y="667885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56" hasCustomPrompt="1"/>
          </p:nvPr>
        </p:nvSpPr>
        <p:spPr>
          <a:xfrm>
            <a:off x="1104765" y="-1579"/>
            <a:ext cx="3816695" cy="6858000"/>
          </a:xfrm>
          <a:custGeom>
            <a:avLst/>
            <a:gdLst>
              <a:gd name="connsiteX0" fmla="*/ 0 w 3816695"/>
              <a:gd name="connsiteY0" fmla="*/ 0 h 6858000"/>
              <a:gd name="connsiteX1" fmla="*/ 1779016 w 3816695"/>
              <a:gd name="connsiteY1" fmla="*/ 0 h 6858000"/>
              <a:gd name="connsiteX2" fmla="*/ 2081372 w 3816695"/>
              <a:gd name="connsiteY2" fmla="*/ 182719 h 6858000"/>
              <a:gd name="connsiteX3" fmla="*/ 3816695 w 3816695"/>
              <a:gd name="connsiteY3" fmla="*/ 3429297 h 6858000"/>
              <a:gd name="connsiteX4" fmla="*/ 2081372 w 3816695"/>
              <a:gd name="connsiteY4" fmla="*/ 6675876 h 6858000"/>
              <a:gd name="connsiteX5" fmla="*/ 1779999 w 3816695"/>
              <a:gd name="connsiteY5" fmla="*/ 6858000 h 6858000"/>
              <a:gd name="connsiteX6" fmla="*/ 0 w 3816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6695" h="6858000">
                <a:moveTo>
                  <a:pt x="0" y="0"/>
                </a:moveTo>
                <a:lnTo>
                  <a:pt x="1779016" y="0"/>
                </a:lnTo>
                <a:lnTo>
                  <a:pt x="2081372" y="182719"/>
                </a:lnTo>
                <a:cubicBezTo>
                  <a:pt x="3128342" y="886316"/>
                  <a:pt x="3816695" y="2077842"/>
                  <a:pt x="3816695" y="3429297"/>
                </a:cubicBezTo>
                <a:cubicBezTo>
                  <a:pt x="3816695" y="4780752"/>
                  <a:pt x="3128342" y="5972279"/>
                  <a:pt x="2081372" y="6675876"/>
                </a:cubicBezTo>
                <a:lnTo>
                  <a:pt x="1779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87" hasCustomPrompt="1"/>
          </p:nvPr>
        </p:nvSpPr>
        <p:spPr>
          <a:xfrm>
            <a:off x="11003946" y="2043400"/>
            <a:ext cx="1188054" cy="2768041"/>
          </a:xfrm>
          <a:custGeom>
            <a:avLst/>
            <a:gdLst>
              <a:gd name="connsiteX0" fmla="*/ 1549799 w 1549799"/>
              <a:gd name="connsiteY0" fmla="*/ 0 h 3610868"/>
              <a:gd name="connsiteX1" fmla="*/ 1549799 w 1549799"/>
              <a:gd name="connsiteY1" fmla="*/ 3610868 h 3610868"/>
              <a:gd name="connsiteX2" fmla="*/ 1469233 w 1549799"/>
              <a:gd name="connsiteY2" fmla="*/ 3598637 h 3610868"/>
              <a:gd name="connsiteX3" fmla="*/ 0 w 1549799"/>
              <a:gd name="connsiteY3" fmla="*/ 1805434 h 3610868"/>
              <a:gd name="connsiteX4" fmla="*/ 1469233 w 1549799"/>
              <a:gd name="connsiteY4" fmla="*/ 12231 h 361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799" h="3610868">
                <a:moveTo>
                  <a:pt x="1549799" y="0"/>
                </a:moveTo>
                <a:lnTo>
                  <a:pt x="1549799" y="3610868"/>
                </a:lnTo>
                <a:lnTo>
                  <a:pt x="1469233" y="3598637"/>
                </a:lnTo>
                <a:cubicBezTo>
                  <a:pt x="630743" y="3427960"/>
                  <a:pt x="0" y="2689969"/>
                  <a:pt x="0" y="1805434"/>
                </a:cubicBezTo>
                <a:cubicBezTo>
                  <a:pt x="0" y="920900"/>
                  <a:pt x="630743" y="182908"/>
                  <a:pt x="1469233" y="1223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0E95E1C1-C3CC-4989-9ABC-178293BB83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4938" y="2622012"/>
            <a:ext cx="5578882" cy="3550187"/>
          </a:xfrm>
        </p:spPr>
        <p:txBody>
          <a:bodyPr tIns="73152">
            <a:noAutofit/>
          </a:bodyPr>
          <a:lstStyle>
            <a:lvl1pPr algn="l">
              <a:lnSpc>
                <a:spcPct val="145000"/>
              </a:lnSpc>
              <a:spcBef>
                <a:spcPts val="0"/>
              </a:spcBef>
              <a:defRPr lang="en-US" sz="1400" b="0" i="0" baseline="0" smtClean="0">
                <a:effectLst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064CAB-1057-41AD-A199-A6E8A7026465}"/>
              </a:ext>
            </a:extLst>
          </p:cNvPr>
          <p:cNvSpPr/>
          <p:nvPr userDrawn="1"/>
        </p:nvSpPr>
        <p:spPr>
          <a:xfrm>
            <a:off x="8524888" y="-1578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F670D-DDAE-4842-9FA1-6B3293DA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597" y="1254264"/>
            <a:ext cx="5568696" cy="13350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8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E54A15-983A-490F-A7FB-0881E0C810F7}"/>
              </a:ext>
            </a:extLst>
          </p:cNvPr>
          <p:cNvSpPr/>
          <p:nvPr userDrawn="1"/>
        </p:nvSpPr>
        <p:spPr>
          <a:xfrm>
            <a:off x="5428096" y="0"/>
            <a:ext cx="6763905" cy="6858000"/>
          </a:xfrm>
          <a:custGeom>
            <a:avLst/>
            <a:gdLst>
              <a:gd name="connsiteX0" fmla="*/ 1 w 6763905"/>
              <a:gd name="connsiteY0" fmla="*/ 0 h 6858000"/>
              <a:gd name="connsiteX1" fmla="*/ 6763905 w 6763905"/>
              <a:gd name="connsiteY1" fmla="*/ 0 h 6858000"/>
              <a:gd name="connsiteX2" fmla="*/ 6763905 w 6763905"/>
              <a:gd name="connsiteY2" fmla="*/ 6858000 h 6858000"/>
              <a:gd name="connsiteX3" fmla="*/ 0 w 6763905"/>
              <a:gd name="connsiteY3" fmla="*/ 6858000 h 6858000"/>
              <a:gd name="connsiteX4" fmla="*/ 154196 w 6763905"/>
              <a:gd name="connsiteY4" fmla="*/ 6697120 h 6858000"/>
              <a:gd name="connsiteX5" fmla="*/ 1423557 w 6763905"/>
              <a:gd name="connsiteY5" fmla="*/ 3429000 h 6858000"/>
              <a:gd name="connsiteX6" fmla="*/ 154196 w 6763905"/>
              <a:gd name="connsiteY6" fmla="*/ 1608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3905" h="6858000">
                <a:moveTo>
                  <a:pt x="1" y="0"/>
                </a:moveTo>
                <a:lnTo>
                  <a:pt x="6763905" y="0"/>
                </a:lnTo>
                <a:lnTo>
                  <a:pt x="6763905" y="6858000"/>
                </a:lnTo>
                <a:lnTo>
                  <a:pt x="0" y="6858000"/>
                </a:lnTo>
                <a:lnTo>
                  <a:pt x="154196" y="6697120"/>
                </a:lnTo>
                <a:cubicBezTo>
                  <a:pt x="942872" y="5833950"/>
                  <a:pt x="1423557" y="4687315"/>
                  <a:pt x="1423557" y="3429000"/>
                </a:cubicBezTo>
                <a:cubicBezTo>
                  <a:pt x="1423557" y="2170685"/>
                  <a:pt x="942872" y="1024050"/>
                  <a:pt x="154196" y="16088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150" y="1036565"/>
            <a:ext cx="4514851" cy="573989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150" y="2296952"/>
            <a:ext cx="4514851" cy="377999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326300" y="1675127"/>
            <a:ext cx="4484700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4901" y="518740"/>
            <a:ext cx="4991099" cy="5924550"/>
          </a:xfrm>
        </p:spPr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Номер слайда 21">
            <a:extLst>
              <a:ext uri="{FF2B5EF4-FFF2-40B4-BE49-F238E27FC236}">
                <a16:creationId xmlns:a16="http://schemas.microsoft.com/office/drawing/2014/main" id="{2AD04D12-2503-45DD-8909-074A5644588E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225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>
              <a:lnSpc>
                <a:spcPct val="145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spc="6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4</a:t>
            </a:r>
            <a:r>
              <a:rPr lang="en-US" sz="2400" b="1" kern="1200" spc="600" baseline="300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TH </a:t>
            </a:r>
            <a:r>
              <a:rPr lang="en-US" sz="2400" b="1" kern="1200" spc="6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COFFEE</a:t>
            </a:r>
            <a:endParaRPr lang="en-US" sz="2400" b="1" i="0" spc="60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Номер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3" r:id="rId3"/>
    <p:sldLayoutId id="2147483661" r:id="rId4"/>
    <p:sldLayoutId id="2147483664" r:id="rId5"/>
    <p:sldLayoutId id="2147483677" r:id="rId6"/>
    <p:sldLayoutId id="2147483673" r:id="rId7"/>
    <p:sldLayoutId id="2147483674" r:id="rId8"/>
    <p:sldLayoutId id="2147483680" r:id="rId9"/>
    <p:sldLayoutId id="2147483678" r:id="rId10"/>
    <p:sldLayoutId id="2147483679" r:id="rId11"/>
    <p:sldLayoutId id="2147483681" r:id="rId12"/>
    <p:sldLayoutId id="214748368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hart" Target="../charts/chart2.xml"/><Relationship Id="rId7" Type="http://schemas.openxmlformats.org/officeDocument/2006/relationships/image" Target="../media/image3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chart" Target="../charts/chart3.xml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31A433-4412-4BC2-AB13-8902C32B6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6173326" y="5173238"/>
            <a:ext cx="2740580" cy="690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B6FD9B-E88D-4DB1-8D7A-292EC3F6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3432746" y="5173238"/>
            <a:ext cx="2740580" cy="690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40286-647F-4B45-97FB-1F66B408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4336473" y="1246306"/>
            <a:ext cx="2740580" cy="6906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764B65-B532-4306-9DE1-0AD7D4A9E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595893" y="1246306"/>
            <a:ext cx="2740580" cy="690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AE754F-06FA-4A1F-82BB-D91C7684C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l="54590" t="76902" r="8341"/>
          <a:stretch/>
        </p:blipFill>
        <p:spPr>
          <a:xfrm flipH="1">
            <a:off x="10464800" y="4409761"/>
            <a:ext cx="1108364" cy="690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36445-A5BC-4BBB-823A-94A089F7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724220" y="4409761"/>
            <a:ext cx="2740580" cy="690611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76F9224-EA93-4BC2-AF6C-0861DED8315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/>
          <a:srcRect l="34349" r="34349"/>
          <a:stretch>
            <a:fillRect/>
          </a:stretch>
        </p:blipFill>
        <p:spPr>
          <a:xfrm>
            <a:off x="954158" y="0"/>
            <a:ext cx="3816695" cy="6858000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02B6E20-A0B5-46E0-A35E-06E6575117F0}"/>
              </a:ext>
            </a:extLst>
          </p:cNvPr>
          <p:cNvSpPr/>
          <p:nvPr/>
        </p:nvSpPr>
        <p:spPr>
          <a:xfrm>
            <a:off x="193964" y="2235200"/>
            <a:ext cx="674254" cy="2577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4CB0A3-6040-4081-B0C5-1A30B6170DF7}"/>
              </a:ext>
            </a:extLst>
          </p:cNvPr>
          <p:cNvSpPr txBox="1"/>
          <p:nvPr/>
        </p:nvSpPr>
        <p:spPr>
          <a:xfrm rot="16200000">
            <a:off x="-672978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3AC69A-545E-46AB-8936-154106EA3C84}"/>
              </a:ext>
            </a:extLst>
          </p:cNvPr>
          <p:cNvSpPr txBox="1"/>
          <p:nvPr/>
        </p:nvSpPr>
        <p:spPr>
          <a:xfrm>
            <a:off x="5064963" y="2101437"/>
            <a:ext cx="5504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>
                <a:solidFill>
                  <a:schemeClr val="accent5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สำรวจความนิยมของเหล่าไอดอล </a:t>
            </a: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BNK48 </a:t>
            </a:r>
          </a:p>
          <a:p>
            <a:pPr algn="ctr"/>
            <a:r>
              <a:rPr lang="th-TH" sz="4800" b="1" dirty="0">
                <a:solidFill>
                  <a:schemeClr val="accent5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แบบ </a:t>
            </a: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real-time </a:t>
            </a:r>
            <a:r>
              <a:rPr lang="th-TH" sz="4800" b="1" dirty="0">
                <a:solidFill>
                  <a:schemeClr val="accent5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ด้วย </a:t>
            </a: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Python</a:t>
            </a:r>
            <a:endParaRPr lang="en-US" sz="4800" dirty="0">
              <a:solidFill>
                <a:schemeClr val="accent5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37EBD5E9-2CD8-4FBB-9DF0-C942BC4EC686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5"/>
          <a:srcRect l="28555" r="28555"/>
          <a:stretch>
            <a:fillRect/>
          </a:stretch>
        </p:blipFill>
        <p:spPr>
          <a:xfrm>
            <a:off x="11003946" y="2405197"/>
            <a:ext cx="1188054" cy="2768041"/>
          </a:xfrm>
        </p:spPr>
      </p:pic>
    </p:spTree>
    <p:extLst>
      <p:ext uri="{BB962C8B-B14F-4D97-AF65-F5344CB8AC3E}">
        <p14:creationId xmlns:p14="http://schemas.microsoft.com/office/powerpoint/2010/main" val="227145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AC354B-A9F9-428A-BA6A-4E836D7F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81"/>
          <a:stretch/>
        </p:blipFill>
        <p:spPr>
          <a:xfrm>
            <a:off x="1680165" y="3230304"/>
            <a:ext cx="9912853" cy="21007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6B2D18-7C75-4465-8E85-7427F62925E1}"/>
              </a:ext>
            </a:extLst>
          </p:cNvPr>
          <p:cNvSpPr txBox="1"/>
          <p:nvPr/>
        </p:nvSpPr>
        <p:spPr>
          <a:xfrm>
            <a:off x="5980590" y="2174083"/>
            <a:ext cx="5497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หลังจากเราได้ข้อมูล เรามาเริ่มจัดการข้อมูลกันเลยดีกว่า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เริ่มจากอย่างแรกเราก็ต้องเรียกข้อมูลออกมาใช้ก่อนเลย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7C7E4-151D-47E7-860D-847621C83E4F}"/>
              </a:ext>
            </a:extLst>
          </p:cNvPr>
          <p:cNvSpPr txBox="1"/>
          <p:nvPr/>
        </p:nvSpPr>
        <p:spPr>
          <a:xfrm>
            <a:off x="1056443" y="986008"/>
            <a:ext cx="570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ขั้นตอนของ 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Code </a:t>
            </a:r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ที่ใช้ในการจัดการข้อมูล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4BA5F-6B8C-4356-BCF8-BB2348A77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797023" y="1600234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569F7-00B0-410D-ABD4-232428C8B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056443" y="1600234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51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 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106C95-EAE1-4400-8B87-20501E6A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53" y="1219200"/>
            <a:ext cx="6873240" cy="2209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B54FE1-6E5B-4CA7-AC49-6CA57E54D8E3}"/>
              </a:ext>
            </a:extLst>
          </p:cNvPr>
          <p:cNvSpPr txBox="1"/>
          <p:nvPr/>
        </p:nvSpPr>
        <p:spPr>
          <a:xfrm>
            <a:off x="1882067" y="4190260"/>
            <a:ext cx="81660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หลังจากนี้เราก็สามารถเรียกใช้ข้อมูลได้แล้วหล่ะ หลังจากนั้นเราก็จัดการข้อมูลซะเลย</a:t>
            </a: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เนื่องจากข้อมูลประเภท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CSV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จะถูกคั่นด้วย ',’ </a:t>
            </a: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เราจึงแบ่งแค่ส่วนที่เป็นข้อความมาใช้ โดยที่เราจะเชคว่าเป็น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Retweet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หรือไม่</a:t>
            </a: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ถ้าเป็นเราจะไม่นำข้อมูลมาใช้ครับ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BD27A-A1FE-4ECC-AF9A-771F6373C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579738" y="3718524"/>
            <a:ext cx="2740580" cy="47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0678-DC56-4EF3-80B8-CA824B2E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39158" y="3718524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32A84-F098-4E89-B4A9-423C821399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9668260" y="747464"/>
            <a:ext cx="2740580" cy="47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8BF4A-F821-499D-8827-54081711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6927680" y="747464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3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4D39D-5017-4666-B0B3-FD52BA550544}"/>
              </a:ext>
            </a:extLst>
          </p:cNvPr>
          <p:cNvSpPr txBox="1"/>
          <p:nvPr/>
        </p:nvSpPr>
        <p:spPr>
          <a:xfrm>
            <a:off x="4669654" y="790073"/>
            <a:ext cx="65517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หลังจากเราเช็คว่าข้อมูลเป็น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Retweets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แล้ว เราก็จะมาแยก #</a:t>
            </a: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แล้วมาจัดเก็บข้อมูลลงใน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cs typeface="+mj-cs"/>
              </a:rPr>
              <a:t>dict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กันและเช็คข้อมูลด้วยว่าเป็น # ของ</a:t>
            </a: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member BNK48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หรือไม่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7C151-D1A3-4D50-9553-8988CB7B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52" y="2258194"/>
            <a:ext cx="5550733" cy="44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14E31-5E46-4532-BF5A-508F9FD37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0518005" y="2740232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34587-E47D-4136-AD05-257D7AA5C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777425" y="2740232"/>
            <a:ext cx="2740580" cy="47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F87E7-397E-4497-B962-A1963C2EC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2864041" y="3305396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47CF8-5673-4BA2-8C4E-F5D2D9226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0123461" y="3305396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49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01EA6-1BCD-4C0D-BE65-0659E8C7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85" y="2965141"/>
            <a:ext cx="7759881" cy="2388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4097F-4082-4601-BA98-60C2880A8213}"/>
              </a:ext>
            </a:extLst>
          </p:cNvPr>
          <p:cNvSpPr txBox="1"/>
          <p:nvPr/>
        </p:nvSpPr>
        <p:spPr>
          <a:xfrm>
            <a:off x="2933128" y="2005314"/>
            <a:ext cx="877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หลังจากแยกข้อมูลและจำนวน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hashtag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ออกหมดแล้ว เรามาเรียงลำดับข้อมูลกันดีกว่า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03A2F-72F1-4EF0-ABE5-07732B9D1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544144" y="1420129"/>
            <a:ext cx="2740580" cy="47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3558B-4439-4A87-B0CC-DB25F70CE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03564" y="1420129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648F3-3F40-4606-97B7-F2CAACABA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0821710" y="5474195"/>
            <a:ext cx="2740580" cy="471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7F937-1577-4438-885D-733D325180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081130" y="5474195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98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0391E-7C4F-499D-9E72-5BE4FC41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86" y="771654"/>
            <a:ext cx="8450580" cy="4213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6BAA4D-E0A7-4674-8217-EDFB4383CD3E}"/>
              </a:ext>
            </a:extLst>
          </p:cNvPr>
          <p:cNvSpPr txBox="1"/>
          <p:nvPr/>
        </p:nvSpPr>
        <p:spPr>
          <a:xfrm>
            <a:off x="1074198" y="5255581"/>
            <a:ext cx="70787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หลังจากเรียงลำดับข้อมูลเสร็จ</a:t>
            </a:r>
          </a:p>
          <a:p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เราก็พร้อมจะนำข้อมูลมาทำเป็นกราฟกันได้แล้วโดยใช้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cs typeface="+mj-cs"/>
              </a:rPr>
              <a:t>pygal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F4E3C-97FC-4252-83C1-F073BA97F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9649787" y="5178632"/>
            <a:ext cx="2740580" cy="47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30B2F-C31D-46A3-9F34-BEE5AE13B7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6909207" y="5178632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2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978A0-36AA-41C9-A22F-C614E95951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93"/>
          <a:stretch/>
        </p:blipFill>
        <p:spPr>
          <a:xfrm>
            <a:off x="1087846" y="2346036"/>
            <a:ext cx="7185857" cy="3273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7AD010-FE5B-480F-89F3-ABB40D632D1F}"/>
              </a:ext>
            </a:extLst>
          </p:cNvPr>
          <p:cNvSpPr txBox="1"/>
          <p:nvPr/>
        </p:nvSpPr>
        <p:spPr>
          <a:xfrm>
            <a:off x="2907571" y="887768"/>
            <a:ext cx="8420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ฟังก์ชัน นำข้อมูลจาก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cs typeface="+mj-cs"/>
              </a:rPr>
              <a:t>countmember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มาใส่กราฟ เลือกเพียง 7 อันดับแรกเท่านั้น</a:t>
            </a:r>
          </a:p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มาทำเป็นกราฟอันดับขึ้นมา โดย กราฟมีชื่อว่า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BNK48graph.svg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440176-8C24-433D-867D-3CF88DEA6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89568" l="9750" r="94167">
                        <a14:foregroundMark x1="83667" y1="64388" x2="83667" y2="64388"/>
                        <a14:foregroundMark x1="90250" y1="39568" x2="90250" y2="39568"/>
                        <a14:foregroundMark x1="91250" y1="62230" x2="91250" y2="62230"/>
                        <a14:foregroundMark x1="94167" y1="33094" x2="94167" y2="33094"/>
                        <a14:foregroundMark x1="71583" y1="37170" x2="71583" y2="37170"/>
                        <a14:foregroundMark x1="85750" y1="80216" x2="85750" y2="80216"/>
                        <a14:foregroundMark x1="82083" y1="81894" x2="82083" y2="81894"/>
                        <a14:foregroundMark x1="70833" y1="38369" x2="70833" y2="38369"/>
                        <a14:foregroundMark x1="56500" y1="51079" x2="56500" y2="51079"/>
                        <a14:foregroundMark x1="55500" y1="42566" x2="55500" y2="42566"/>
                        <a14:foregroundMark x1="45667" y1="38849" x2="45667" y2="38849"/>
                        <a14:foregroundMark x1="41500" y1="26859" x2="41500" y2="26859"/>
                        <a14:foregroundMark x1="62500" y1="59592" x2="62500" y2="59592"/>
                        <a14:foregroundMark x1="60000" y1="48441" x2="60000" y2="48441"/>
                        <a14:foregroundMark x1="60833" y1="60192" x2="60833" y2="60192"/>
                        <a14:foregroundMark x1="61833" y1="59592" x2="61833" y2="59592"/>
                        <a14:foregroundMark x1="61250" y1="58873" x2="61333" y2="59592"/>
                        <a14:foregroundMark x1="59833" y1="62350" x2="57500" y2="62470"/>
                        <a14:foregroundMark x1="58917" y1="62950" x2="57500" y2="63070"/>
                        <a14:foregroundMark x1="57000" y1="63309" x2="56583" y2="63669"/>
                        <a14:foregroundMark x1="56333" y1="63909" x2="56833" y2="64628"/>
                        <a14:foregroundMark x1="55750" y1="64628" x2="55167" y2="64388"/>
                        <a14:foregroundMark x1="54667" y1="63189" x2="54667" y2="63189"/>
                        <a14:foregroundMark x1="54583" y1="63189" x2="55417" y2="63669"/>
                        <a14:foregroundMark x1="47417" y1="58273" x2="48583" y2="63789"/>
                        <a14:foregroundMark x1="43917" y1="52038" x2="47250" y2="50600"/>
                        <a14:foregroundMark x1="43250" y1="52398" x2="43250" y2="52398"/>
                        <a14:foregroundMark x1="43250" y1="52398" x2="43250" y2="52398"/>
                        <a14:foregroundMark x1="43250" y1="52398" x2="43250" y2="52398"/>
                        <a14:foregroundMark x1="17333" y1="61031" x2="23333" y2="67386"/>
                        <a14:foregroundMark x1="17167" y1="61151" x2="21417" y2="67506"/>
                        <a14:foregroundMark x1="21417" y1="67506" x2="23417" y2="74460"/>
                        <a14:foregroundMark x1="21417" y1="68945" x2="22417" y2="79496"/>
                        <a14:foregroundMark x1="20833" y1="74460" x2="16917" y2="78058"/>
                        <a14:foregroundMark x1="37083" y1="60192" x2="34500" y2="67626"/>
                        <a14:foregroundMark x1="34500" y1="67626" x2="35167" y2="76019"/>
                        <a14:foregroundMark x1="35167" y1="76019" x2="36833" y2="81295"/>
                        <a14:foregroundMark x1="33500" y1="69544" x2="32667" y2="77698"/>
                        <a14:foregroundMark x1="32667" y1="77698" x2="31333" y2="70024"/>
                        <a14:foregroundMark x1="31333" y1="70024" x2="32750" y2="78297"/>
                        <a14:foregroundMark x1="32750" y1="78297" x2="32833" y2="75180"/>
                        <a14:foregroundMark x1="34250" y1="89329" x2="35167" y2="89688"/>
                        <a14:foregroundMark x1="35083" y1="89688" x2="33167" y2="89329"/>
                        <a14:foregroundMark x1="23333" y1="88969" x2="17583" y2="86091"/>
                        <a14:foregroundMark x1="10833" y1="86451" x2="9750" y2="84173"/>
                        <a14:foregroundMark x1="9833" y1="89209" x2="9750" y2="83573"/>
                        <a14:foregroundMark x1="57500" y1="50959" x2="52250" y2="49760"/>
                        <a14:foregroundMark x1="60333" y1="49880" x2="60500" y2="55156"/>
                        <a14:foregroundMark x1="56167" y1="58153" x2="53750" y2="60911"/>
                        <a14:foregroundMark x1="74750" y1="47722" x2="80167" y2="54556"/>
                        <a14:foregroundMark x1="80167" y1="54556" x2="80750" y2="62710"/>
                        <a14:foregroundMark x1="80750" y1="62710" x2="76417" y2="68106"/>
                        <a14:foregroundMark x1="76417" y1="68106" x2="71500" y2="58034"/>
                        <a14:foregroundMark x1="71500" y1="58034" x2="71500" y2="49400"/>
                        <a14:foregroundMark x1="71500" y1="49400" x2="72000" y2="48441"/>
                        <a14:foregroundMark x1="90333" y1="34293" x2="92000" y2="52878"/>
                        <a14:foregroundMark x1="90333" y1="70624" x2="92500" y2="73861"/>
                        <a14:foregroundMark x1="80583" y1="74820" x2="83167" y2="78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6088" y="2559887"/>
            <a:ext cx="5224415" cy="3630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51DB0-355C-44C8-97B0-08DE3F5D6E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9928275" y="1981226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154A9-9272-4FFA-9E3C-31E52990A8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187695" y="1981226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83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2F9F7B-2052-42A6-AD33-EF7FE4B3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32" y="1091557"/>
            <a:ext cx="5988008" cy="46798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E3AC61B-5B43-48C3-867E-B6E2810C15FA}"/>
              </a:ext>
            </a:extLst>
          </p:cNvPr>
          <p:cNvSpPr/>
          <p:nvPr/>
        </p:nvSpPr>
        <p:spPr>
          <a:xfrm>
            <a:off x="221673" y="2262909"/>
            <a:ext cx="600363" cy="2392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BF638-061A-440D-9646-37F43B1A0AED}"/>
              </a:ext>
            </a:extLst>
          </p:cNvPr>
          <p:cNvSpPr txBox="1"/>
          <p:nvPr/>
        </p:nvSpPr>
        <p:spPr>
          <a:xfrm rot="16200000">
            <a:off x="-682214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1EF1C-D96F-45AB-BA6A-04BB0B79BCB5}"/>
              </a:ext>
            </a:extLst>
          </p:cNvPr>
          <p:cNvSpPr txBox="1"/>
          <p:nvPr/>
        </p:nvSpPr>
        <p:spPr>
          <a:xfrm>
            <a:off x="7602776" y="1095979"/>
            <a:ext cx="3310073" cy="52322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bg1"/>
                </a:solidFill>
                <a:cs typeface="+mj-cs"/>
              </a:rPr>
              <a:t>ตาราง </a:t>
            </a:r>
            <a:r>
              <a:rPr lang="en-US" sz="2800" b="1" dirty="0">
                <a:solidFill>
                  <a:schemeClr val="bg1"/>
                </a:solidFill>
                <a:cs typeface="+mj-cs"/>
              </a:rPr>
              <a:t>Hashtag #BNK48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BB520E-8579-48F8-BBAF-2D154B79B619}"/>
              </a:ext>
            </a:extLst>
          </p:cNvPr>
          <p:cNvSpPr txBox="1"/>
          <p:nvPr/>
        </p:nvSpPr>
        <p:spPr>
          <a:xfrm>
            <a:off x="7271436" y="2262909"/>
            <a:ext cx="39727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th-TH" sz="3200" b="1" dirty="0">
                <a:solidFill>
                  <a:schemeClr val="bg1"/>
                </a:solidFill>
                <a:cs typeface="+mj-cs"/>
              </a:rPr>
              <a:t>ในช่วงเวลาที่ได้</a:t>
            </a:r>
          </a:p>
          <a:p>
            <a:pPr algn="ctr"/>
            <a:r>
              <a:rPr lang="th-TH" sz="3200" b="1" dirty="0">
                <a:solidFill>
                  <a:schemeClr val="bg1"/>
                </a:solidFill>
                <a:cs typeface="+mj-cs"/>
              </a:rPr>
              <a:t>เก็บรวบรวมข้อมูลพบว่า</a:t>
            </a:r>
          </a:p>
          <a:p>
            <a:pPr algn="ctr"/>
            <a:r>
              <a:rPr lang="th-TH" sz="3200" b="1" dirty="0">
                <a:solidFill>
                  <a:schemeClr val="bg1"/>
                </a:solidFill>
                <a:cs typeface="+mj-cs"/>
              </a:rPr>
              <a:t> มีการติด</a:t>
            </a:r>
          </a:p>
          <a:p>
            <a:pPr algn="ctr"/>
            <a:r>
              <a:rPr lang="th-TH" sz="32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3200" b="1" dirty="0">
                <a:solidFill>
                  <a:schemeClr val="bg1"/>
                </a:solidFill>
                <a:cs typeface="+mj-cs"/>
              </a:rPr>
              <a:t>Hashtag mobile </a:t>
            </a:r>
            <a:r>
              <a:rPr lang="th-TH" sz="3200" b="1" dirty="0">
                <a:solidFill>
                  <a:schemeClr val="bg1"/>
                </a:solidFill>
                <a:cs typeface="+mj-cs"/>
              </a:rPr>
              <a:t>มากที่สุด</a:t>
            </a:r>
            <a:endParaRPr lang="en-US" sz="3200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6F0ADD-6448-47E9-9645-45DB64F0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7" r="3300"/>
          <a:stretch>
            <a:fillRect/>
          </a:stretch>
        </p:blipFill>
        <p:spPr>
          <a:xfrm>
            <a:off x="9210506" y="4341093"/>
            <a:ext cx="3187568" cy="2516907"/>
          </a:xfrm>
          <a:custGeom>
            <a:avLst/>
            <a:gdLst>
              <a:gd name="connsiteX0" fmla="*/ 1329486 w 3187568"/>
              <a:gd name="connsiteY0" fmla="*/ 0 h 2516907"/>
              <a:gd name="connsiteX1" fmla="*/ 1858082 w 3187568"/>
              <a:gd name="connsiteY1" fmla="*/ 0 h 2516907"/>
              <a:gd name="connsiteX2" fmla="*/ 1914987 w 3187568"/>
              <a:gd name="connsiteY2" fmla="*/ 7757 h 2516907"/>
              <a:gd name="connsiteX3" fmla="*/ 3187568 w 3187568"/>
              <a:gd name="connsiteY3" fmla="*/ 1402365 h 2516907"/>
              <a:gd name="connsiteX4" fmla="*/ 2607579 w 3187568"/>
              <a:gd name="connsiteY4" fmla="*/ 2500829 h 2516907"/>
              <a:gd name="connsiteX5" fmla="*/ 2583507 w 3187568"/>
              <a:gd name="connsiteY5" fmla="*/ 2516907 h 2516907"/>
              <a:gd name="connsiteX6" fmla="*/ 604061 w 3187568"/>
              <a:gd name="connsiteY6" fmla="*/ 2516907 h 2516907"/>
              <a:gd name="connsiteX7" fmla="*/ 579989 w 3187568"/>
              <a:gd name="connsiteY7" fmla="*/ 2500829 h 2516907"/>
              <a:gd name="connsiteX8" fmla="*/ 0 w 3187568"/>
              <a:gd name="connsiteY8" fmla="*/ 1402365 h 2516907"/>
              <a:gd name="connsiteX9" fmla="*/ 1272581 w 3187568"/>
              <a:gd name="connsiteY9" fmla="*/ 7757 h 2516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7568" h="2516907">
                <a:moveTo>
                  <a:pt x="1329486" y="0"/>
                </a:moveTo>
                <a:lnTo>
                  <a:pt x="1858082" y="0"/>
                </a:lnTo>
                <a:lnTo>
                  <a:pt x="1914987" y="7757"/>
                </a:lnTo>
                <a:cubicBezTo>
                  <a:pt x="2641248" y="140496"/>
                  <a:pt x="3187568" y="714446"/>
                  <a:pt x="3187568" y="1402365"/>
                </a:cubicBezTo>
                <a:cubicBezTo>
                  <a:pt x="3187568" y="1844599"/>
                  <a:pt x="2961793" y="2239733"/>
                  <a:pt x="2607579" y="2500829"/>
                </a:cubicBezTo>
                <a:lnTo>
                  <a:pt x="2583507" y="2516907"/>
                </a:lnTo>
                <a:lnTo>
                  <a:pt x="604061" y="2516907"/>
                </a:lnTo>
                <a:lnTo>
                  <a:pt x="579989" y="2500829"/>
                </a:lnTo>
                <a:cubicBezTo>
                  <a:pt x="225775" y="2239733"/>
                  <a:pt x="0" y="1844599"/>
                  <a:pt x="0" y="1402365"/>
                </a:cubicBezTo>
                <a:cubicBezTo>
                  <a:pt x="0" y="714446"/>
                  <a:pt x="546320" y="140496"/>
                  <a:pt x="1272581" y="7757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67FEE-60FA-4E56-9676-591B55EE8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6458905" y="5992959"/>
            <a:ext cx="2740580" cy="47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B4864-39A6-4EB1-AE59-F07E4F33C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3718325" y="5992959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2F237-F37C-46D7-8DB3-40B79BFBC0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562616" y="6413180"/>
            <a:ext cx="2740580" cy="471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838FC-49C5-4CCC-A092-36E1AA7369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22036" y="6413180"/>
            <a:ext cx="2740580" cy="471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F3D58E-E78D-4C3F-B550-FFB1E8251F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1474886" y="1800019"/>
            <a:ext cx="2740580" cy="471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7E737A-C7A5-4FE2-A920-F953EBDA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734306" y="1800019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0697-0A8F-4BBC-A7F0-EE5F2AEDD1B3}"/>
              </a:ext>
            </a:extLst>
          </p:cNvPr>
          <p:cNvSpPr txBox="1"/>
          <p:nvPr/>
        </p:nvSpPr>
        <p:spPr>
          <a:xfrm>
            <a:off x="2228849" y="933449"/>
            <a:ext cx="246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กราฟเพิ่มเติม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A8832-318F-4DB8-AE60-3C9CABC61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1"/>
          <a:stretch/>
        </p:blipFill>
        <p:spPr>
          <a:xfrm>
            <a:off x="1245870" y="1933574"/>
            <a:ext cx="9471660" cy="3480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748C16-1738-44F8-946D-5B8AE3BB355F}"/>
              </a:ext>
            </a:extLst>
          </p:cNvPr>
          <p:cNvSpPr/>
          <p:nvPr/>
        </p:nvSpPr>
        <p:spPr>
          <a:xfrm>
            <a:off x="1245870" y="3654949"/>
            <a:ext cx="9471660" cy="36460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4F338-B829-467E-8691-4CC755793860}"/>
              </a:ext>
            </a:extLst>
          </p:cNvPr>
          <p:cNvSpPr txBox="1"/>
          <p:nvPr/>
        </p:nvSpPr>
        <p:spPr>
          <a:xfrm>
            <a:off x="2876550" y="5662941"/>
            <a:ext cx="8512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เราจะเพิ่มทำกราฟเป็น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member </a:t>
            </a:r>
            <a:r>
              <a:rPr lang="th-TH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51 คน โดยใช้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Code </a:t>
            </a:r>
            <a:r>
              <a:rPr lang="th-TH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ในไฟล์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Filterdata.py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C5443-6A65-4339-B09F-1D3585344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8273569" y="1377274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FA0EC-2083-45BC-A85F-EFDFDA2C1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5532989" y="1377274"/>
            <a:ext cx="2740580" cy="471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7DFC3-47FA-40FD-BA28-AC7E9B035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2780914" y="1364014"/>
            <a:ext cx="2740580" cy="471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5C312-7BDA-47E9-9919-69BD0C55BC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0040334" y="1364014"/>
            <a:ext cx="2740580" cy="471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2D2051-E84E-44AC-AEA6-BC774C9DB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2087820" y="863256"/>
            <a:ext cx="2740580" cy="471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3E697B-EA0C-4F20-B4FF-EE01608C0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9347240" y="863256"/>
            <a:ext cx="2740580" cy="471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58286E-03F3-4B02-BA11-9CF2DC3CB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986450" y="6300851"/>
            <a:ext cx="2740580" cy="471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BCDB89-FEBF-4D44-89DB-433494235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245870" y="6300851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2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0697-0A8F-4BBC-A7F0-EE5F2AEDD1B3}"/>
              </a:ext>
            </a:extLst>
          </p:cNvPr>
          <p:cNvSpPr txBox="1"/>
          <p:nvPr/>
        </p:nvSpPr>
        <p:spPr>
          <a:xfrm>
            <a:off x="1475814" y="657388"/>
            <a:ext cx="246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กราฟเพิ่มเติม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4F338-B829-467E-8691-4CC755793860}"/>
              </a:ext>
            </a:extLst>
          </p:cNvPr>
          <p:cNvSpPr txBox="1"/>
          <p:nvPr/>
        </p:nvSpPr>
        <p:spPr>
          <a:xfrm>
            <a:off x="2665772" y="1488385"/>
            <a:ext cx="803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ไฟล์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Filterdata.py  </a:t>
            </a:r>
            <a:r>
              <a:rPr lang="th-TH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ในส่วนของการสร้างกราฟ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member </a:t>
            </a:r>
            <a:r>
              <a:rPr lang="th-TH" sz="2800" b="1" dirty="0">
                <a:solidFill>
                  <a:schemeClr val="accent4">
                    <a:lumMod val="50000"/>
                  </a:schemeClr>
                </a:solidFill>
                <a:cs typeface="+mj-cs"/>
              </a:rPr>
              <a:t>ทั้งหมด 51 คน</a:t>
            </a:r>
            <a:endParaRPr lang="en-US" sz="2800" b="1" dirty="0">
              <a:solidFill>
                <a:schemeClr val="accent4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CAD65-7B50-45EB-AF03-415C7CC92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23" y="2409511"/>
            <a:ext cx="9505354" cy="296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2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E3AC61B-5B43-48C3-867E-B6E2810C15FA}"/>
              </a:ext>
            </a:extLst>
          </p:cNvPr>
          <p:cNvSpPr/>
          <p:nvPr/>
        </p:nvSpPr>
        <p:spPr>
          <a:xfrm>
            <a:off x="221673" y="2262909"/>
            <a:ext cx="600363" cy="2392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7BF638-061A-440D-9646-37F43B1A0AED}"/>
              </a:ext>
            </a:extLst>
          </p:cNvPr>
          <p:cNvSpPr txBox="1"/>
          <p:nvPr/>
        </p:nvSpPr>
        <p:spPr>
          <a:xfrm rot="16200000">
            <a:off x="-682214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1EF1C-D96F-45AB-BA6A-04BB0B79BCB5}"/>
              </a:ext>
            </a:extLst>
          </p:cNvPr>
          <p:cNvSpPr txBox="1"/>
          <p:nvPr/>
        </p:nvSpPr>
        <p:spPr>
          <a:xfrm>
            <a:off x="8001420" y="2745642"/>
            <a:ext cx="3968907" cy="95410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cs typeface="+mj-cs"/>
              </a:rPr>
              <a:t>Piechart</a:t>
            </a:r>
            <a:r>
              <a:rPr lang="en-US" sz="2800" b="1" dirty="0">
                <a:solidFill>
                  <a:schemeClr val="bg1"/>
                </a:solidFill>
                <a:cs typeface="+mj-cs"/>
              </a:rPr>
              <a:t> Hashtag #BNK48</a:t>
            </a:r>
            <a:endParaRPr lang="th-TH" sz="2800" b="1" dirty="0">
              <a:solidFill>
                <a:schemeClr val="bg1"/>
              </a:solidFill>
              <a:cs typeface="+mj-cs"/>
            </a:endParaRPr>
          </a:p>
          <a:p>
            <a:r>
              <a:rPr lang="th-TH" sz="2800" b="1" dirty="0">
                <a:solidFill>
                  <a:schemeClr val="bg1"/>
                </a:solidFill>
                <a:cs typeface="+mj-cs"/>
              </a:rPr>
              <a:t>โดย </a:t>
            </a:r>
            <a:r>
              <a:rPr lang="en-US" sz="2800" b="1" dirty="0">
                <a:solidFill>
                  <a:schemeClr val="bg1"/>
                </a:solidFill>
                <a:cs typeface="+mj-cs"/>
              </a:rPr>
              <a:t>member </a:t>
            </a:r>
            <a:r>
              <a:rPr lang="th-TH" sz="2800" b="1" dirty="0">
                <a:solidFill>
                  <a:schemeClr val="bg1"/>
                </a:solidFill>
                <a:cs typeface="+mj-cs"/>
              </a:rPr>
              <a:t>ทั้งหมด 51 คน</a:t>
            </a:r>
            <a:endParaRPr lang="en-US" sz="2800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5FC20-EA03-4BFE-9C1A-01AAB0B2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6" y="1154096"/>
            <a:ext cx="6887232" cy="509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961E7-EE40-4283-B6E6-B1FA37FB84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1050211" y="1290123"/>
            <a:ext cx="2740580" cy="471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60A5C-5823-46FC-8A8A-8CBF432F1A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309631" y="1290123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47BD45-4BCE-4C82-A21C-2D30C0994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3113423" y="1696523"/>
            <a:ext cx="2740580" cy="47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A33AE-C911-4A12-BF27-6CD058266F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0372843" y="1696523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31F2DE-0F6A-4E82-95E9-C72905F91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6631130" y="6111505"/>
            <a:ext cx="2740580" cy="471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D0937B-7343-4BF2-813A-C607A06B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3890550" y="6111505"/>
            <a:ext cx="2740580" cy="471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14655-B4E0-4758-AC94-FA91AF0FF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5114732" y="6583241"/>
            <a:ext cx="2740580" cy="471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AC2CAC-A1B6-47BC-A619-98CD6BCC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2374152" y="6583241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ED3AF-994B-4514-8966-49B70FFB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856" y="0"/>
            <a:ext cx="13097165" cy="7329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25BD40-4EB9-475C-BF3E-9817EBD502E3}"/>
              </a:ext>
            </a:extLst>
          </p:cNvPr>
          <p:cNvSpPr txBox="1"/>
          <p:nvPr/>
        </p:nvSpPr>
        <p:spPr>
          <a:xfrm>
            <a:off x="3648364" y="3203079"/>
            <a:ext cx="5535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dirty="0">
                <a:solidFill>
                  <a:schemeClr val="accent5">
                    <a:lumMod val="75000"/>
                  </a:schemeClr>
                </a:solidFill>
                <a:cs typeface="+mj-cs"/>
              </a:rPr>
              <a:t>การดึงข้อมูล จาก </a:t>
            </a: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cs typeface="+mj-cs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23656"/>
            <a:ext cx="10248899" cy="703279"/>
          </a:xfr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accent1">
                    <a:lumMod val="75000"/>
                  </a:schemeClr>
                </a:solidFill>
              </a:rPr>
              <a:t>ผลจากการดูกราฟ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50806-BABF-4915-9689-3B9956D1C75C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571C6-E78B-432E-820B-E4F5E4306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200" y="1687232"/>
            <a:ext cx="3028950" cy="4524306"/>
            <a:chOff x="838200" y="1687232"/>
            <a:chExt cx="3028950" cy="452430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517C826-C471-4169-9892-EEBF4B4D8645}"/>
                </a:ext>
              </a:extLst>
            </p:cNvPr>
            <p:cNvSpPr/>
            <p:nvPr/>
          </p:nvSpPr>
          <p:spPr>
            <a:xfrm>
              <a:off x="838200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91174E-A030-4EC8-A12C-CBF7B4ECD2AE}"/>
                </a:ext>
              </a:extLst>
            </p:cNvPr>
            <p:cNvGrpSpPr/>
            <p:nvPr/>
          </p:nvGrpSpPr>
          <p:grpSpPr>
            <a:xfrm>
              <a:off x="1322832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23" name="Chart 22">
                <a:extLst>
                  <a:ext uri="{FF2B5EF4-FFF2-40B4-BE49-F238E27FC236}">
                    <a16:creationId xmlns:a16="http://schemas.microsoft.com/office/drawing/2014/main" id="{906FB1C6-A882-4BAA-8733-7662E3996CB6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5CE616-64EE-4786-BC53-A3398F142D45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th-TH" sz="6600" b="1" dirty="0">
                    <a:solidFill>
                      <a:srgbClr val="CE295E"/>
                    </a:solidFill>
                  </a:rPr>
                  <a:t>1</a:t>
                </a:r>
                <a:endParaRPr lang="en-US" sz="6600" b="1" dirty="0">
                  <a:solidFill>
                    <a:srgbClr val="CE295E"/>
                  </a:solidFill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321790F-CD39-47FB-80ED-9EBD430089D0}"/>
                </a:ext>
              </a:extLst>
            </p:cNvPr>
            <p:cNvSpPr/>
            <p:nvPr/>
          </p:nvSpPr>
          <p:spPr>
            <a:xfrm>
              <a:off x="1066800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Mobile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D036FC-A71A-4362-9029-CA4004AEC69C}"/>
                </a:ext>
              </a:extLst>
            </p:cNvPr>
            <p:cNvGrpSpPr/>
            <p:nvPr/>
          </p:nvGrpSpPr>
          <p:grpSpPr>
            <a:xfrm>
              <a:off x="2019351" y="5999642"/>
              <a:ext cx="666649" cy="116554"/>
              <a:chOff x="2000299" y="6003628"/>
              <a:chExt cx="666649" cy="116554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39D305D-7F54-4713-A905-386715DF6134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0315503C-4C47-4E5E-A01E-3958471F84B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6C79082-74F0-4AC4-B0F3-1B90034C8813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AE9C21-B3D7-4679-B837-F4BA7320C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81525" y="1687232"/>
            <a:ext cx="3028950" cy="4524306"/>
            <a:chOff x="4600575" y="1687232"/>
            <a:chExt cx="3028950" cy="452430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E964EA2-E75F-4ACF-84AC-8F703B06F6D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940176A-1141-46EB-A141-FD8CC1108C54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86" name="Chart 85">
                <a:extLst>
                  <a:ext uri="{FF2B5EF4-FFF2-40B4-BE49-F238E27FC236}">
                    <a16:creationId xmlns:a16="http://schemas.microsoft.com/office/drawing/2014/main" id="{07617017-56AE-4EF1-990A-2D4410C51BFB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812A7BA-479B-4BEF-B397-77EEFB212384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th-TH" sz="7200" b="1" dirty="0">
                    <a:solidFill>
                      <a:srgbClr val="404040"/>
                    </a:solidFill>
                  </a:rPr>
                  <a:t>2</a:t>
                </a:r>
                <a:endParaRPr lang="en-US" sz="7200" b="1" dirty="0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B1D1B62-74EE-4306-A194-676901404487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Cherprang</a:t>
              </a:r>
              <a:endParaRPr lang="en-US" sz="1600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84F8638-3DFE-40FD-854B-409E4CB30D48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892C806D-C45F-463A-AFE9-40722447233E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BFF84D4-4EC3-4945-B13B-66B4E4959D5E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51D44F5C-0BBA-4717-8784-6F4AACC29B26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F24C558-0189-4057-9F4E-DF71D7873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24850" y="1687232"/>
            <a:ext cx="3028950" cy="4524306"/>
            <a:chOff x="4600575" y="1687232"/>
            <a:chExt cx="3028950" cy="452430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7A7180-F4B1-4428-920C-21FEF63F28E6}"/>
                </a:ext>
              </a:extLst>
            </p:cNvPr>
            <p:cNvSpPr/>
            <p:nvPr/>
          </p:nvSpPr>
          <p:spPr>
            <a:xfrm>
              <a:off x="4600575" y="4002149"/>
              <a:ext cx="3028950" cy="2209389"/>
            </a:xfrm>
            <a:prstGeom prst="rect">
              <a:avLst/>
            </a:prstGeom>
            <a:pattFill prst="ltDnDiag">
              <a:fgClr>
                <a:schemeClr val="bg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A815FC0-A5D5-4991-97D3-CC05D36526BC}"/>
                </a:ext>
              </a:extLst>
            </p:cNvPr>
            <p:cNvGrpSpPr/>
            <p:nvPr/>
          </p:nvGrpSpPr>
          <p:grpSpPr>
            <a:xfrm>
              <a:off x="5085207" y="1687232"/>
              <a:ext cx="2059686" cy="1920940"/>
              <a:chOff x="749625" y="2041702"/>
              <a:chExt cx="3781664" cy="3526921"/>
            </a:xfrm>
          </p:grpSpPr>
          <p:graphicFrame>
            <p:nvGraphicFramePr>
              <p:cNvPr id="103" name="Chart 102">
                <a:extLst>
                  <a:ext uri="{FF2B5EF4-FFF2-40B4-BE49-F238E27FC236}">
                    <a16:creationId xmlns:a16="http://schemas.microsoft.com/office/drawing/2014/main" id="{41049237-FF5F-42D4-A69A-D6C23301B663}"/>
                  </a:ext>
                </a:extLst>
              </p:cNvPr>
              <p:cNvGraphicFramePr/>
              <p:nvPr>
                <p:extLst/>
              </p:nvPr>
            </p:nvGraphicFramePr>
            <p:xfrm>
              <a:off x="749625" y="2041702"/>
              <a:ext cx="3781664" cy="35269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82C8CE1-9097-467E-9A56-B29E99485AAD}"/>
                  </a:ext>
                </a:extLst>
              </p:cNvPr>
              <p:cNvSpPr/>
              <p:nvPr/>
            </p:nvSpPr>
            <p:spPr>
              <a:xfrm>
                <a:off x="1835520" y="3000226"/>
                <a:ext cx="1609874" cy="16098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th-TH" sz="7200" b="1" dirty="0">
                    <a:solidFill>
                      <a:srgbClr val="7F7F7F"/>
                    </a:solidFill>
                  </a:rPr>
                  <a:t>3</a:t>
                </a:r>
                <a:endParaRPr lang="en-US" sz="7200" b="1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7ADD497-A19D-4612-BEA2-0A08536668AC}"/>
                </a:ext>
              </a:extLst>
            </p:cNvPr>
            <p:cNvSpPr/>
            <p:nvPr/>
          </p:nvSpPr>
          <p:spPr>
            <a:xfrm>
              <a:off x="4829175" y="3752850"/>
              <a:ext cx="2533650" cy="498598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wee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99F15A6-1005-4919-844A-DC792B7441D2}"/>
                </a:ext>
              </a:extLst>
            </p:cNvPr>
            <p:cNvGrpSpPr/>
            <p:nvPr/>
          </p:nvGrpSpPr>
          <p:grpSpPr>
            <a:xfrm>
              <a:off x="5781726" y="5999642"/>
              <a:ext cx="666649" cy="116554"/>
              <a:chOff x="2000299" y="6003628"/>
              <a:chExt cx="666649" cy="116554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3CAE9A1-EAF1-4D84-8445-91DB24FF15FF}"/>
                  </a:ext>
                </a:extLst>
              </p:cNvPr>
              <p:cNvSpPr/>
              <p:nvPr/>
            </p:nvSpPr>
            <p:spPr>
              <a:xfrm rot="18900000">
                <a:off x="2000299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0E2495B4-60C8-4DE6-9FC6-8875DAB46AC9}"/>
                  </a:ext>
                </a:extLst>
              </p:cNvPr>
              <p:cNvSpPr/>
              <p:nvPr/>
            </p:nvSpPr>
            <p:spPr>
              <a:xfrm rot="18900000">
                <a:off x="2275346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09C96969-49B1-4D8A-95DF-3FAB21DA87C9}"/>
                  </a:ext>
                </a:extLst>
              </p:cNvPr>
              <p:cNvSpPr/>
              <p:nvPr/>
            </p:nvSpPr>
            <p:spPr>
              <a:xfrm rot="18900000">
                <a:off x="2550394" y="6003628"/>
                <a:ext cx="116554" cy="116554"/>
              </a:xfrm>
              <a:prstGeom prst="roundRect">
                <a:avLst/>
              </a:prstGeom>
              <a:solidFill>
                <a:srgbClr val="CE29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116E975-2140-4739-BDB7-D691B752539D}"/>
              </a:ext>
            </a:extLst>
          </p:cNvPr>
          <p:cNvSpPr/>
          <p:nvPr/>
        </p:nvSpPr>
        <p:spPr>
          <a:xfrm>
            <a:off x="166255" y="2401455"/>
            <a:ext cx="573009" cy="220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AD3981-B310-4920-BEFA-E97109E652A8}"/>
              </a:ext>
            </a:extLst>
          </p:cNvPr>
          <p:cNvSpPr txBox="1"/>
          <p:nvPr/>
        </p:nvSpPr>
        <p:spPr>
          <a:xfrm rot="16200000">
            <a:off x="-645270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5140A1-544A-472B-81F5-4B0B69A59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675" y="4348500"/>
            <a:ext cx="1044042" cy="1566063"/>
          </a:xfrm>
          <a:prstGeom prst="flowChartAlternateProcess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175849-59C9-4FF1-BD9B-1FDEBAA2A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969" y="4348500"/>
            <a:ext cx="1044043" cy="1566064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0E9C4C-DA07-428B-B3CE-F337E9F03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282" y="4323619"/>
            <a:ext cx="1044043" cy="1566447"/>
          </a:xfrm>
          <a:prstGeom prst="round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EA98A95-2C96-45AB-A928-0866BC748E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1294030" y="949030"/>
            <a:ext cx="2740580" cy="4717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22E15DB-9A5C-4785-BFDF-1C3CD2BD3B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553450" y="949030"/>
            <a:ext cx="2740580" cy="4717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0FC84E-9D74-4644-ADE7-C7CCA4D288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3399750" y="1434197"/>
            <a:ext cx="2740580" cy="4717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DACBB15-6AEA-4420-A64F-C5231DE98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0659170" y="1434197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ED3AF-994B-4514-8966-49B70FFB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583" y="-235744"/>
            <a:ext cx="13097165" cy="7329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C138A-FE2C-4CF4-BA74-A68A54070FB1}"/>
              </a:ext>
            </a:extLst>
          </p:cNvPr>
          <p:cNvSpPr txBox="1"/>
          <p:nvPr/>
        </p:nvSpPr>
        <p:spPr>
          <a:xfrm>
            <a:off x="4757216" y="2767280"/>
            <a:ext cx="29546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0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ประโยชน์</a:t>
            </a:r>
            <a:endParaRPr lang="en-US" sz="80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116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5517C826-C471-4169-9892-EEBF4B4D8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" y="1687232"/>
            <a:ext cx="5257344" cy="4275007"/>
          </a:xfrm>
          <a:prstGeom prst="rect">
            <a:avLst/>
          </a:prstGeom>
          <a:pattFill prst="ltDn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81D706E-E15A-45F0-9055-C455145F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76114" y="406322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28B89D6-D457-43D1-99F9-B86C5647A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2738" y="5251216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16FB6B7-1CB4-4813-99A3-137C82BE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2738" y="2875227"/>
            <a:ext cx="6101297" cy="7110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2738" y="1687232"/>
            <a:ext cx="6101297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631631"/>
            <a:ext cx="10248899" cy="703279"/>
          </a:xfrm>
        </p:spPr>
        <p:txBody>
          <a:bodyPr>
            <a:noAutofit/>
          </a:bodyPr>
          <a:lstStyle/>
          <a:p>
            <a:r>
              <a:rPr lang="th-TH" sz="4800" b="1" dirty="0">
                <a:solidFill>
                  <a:schemeClr val="accent1">
                    <a:lumMod val="75000"/>
                  </a:schemeClr>
                </a:solidFill>
              </a:rPr>
              <a:t>ประโยชน์ที่ได้นั้น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D50806-BABF-4915-9689-3B9956D1C75C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3" name="Chart 22" descr="This is a chart. ">
            <a:extLst>
              <a:ext uri="{FF2B5EF4-FFF2-40B4-BE49-F238E27FC236}">
                <a16:creationId xmlns:a16="http://schemas.microsoft.com/office/drawing/2014/main" id="{906FB1C6-A882-4BAA-8733-7662E3996CB6}"/>
              </a:ext>
            </a:extLst>
          </p:cNvPr>
          <p:cNvGraphicFramePr/>
          <p:nvPr>
            <p:extLst/>
          </p:nvPr>
        </p:nvGraphicFramePr>
        <p:xfrm>
          <a:off x="749625" y="2041702"/>
          <a:ext cx="3781664" cy="352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A35CE616-64EE-4786-BC53-A3398F14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5852" y="2710558"/>
            <a:ext cx="2189210" cy="21892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74CDE-9215-466C-A65F-88C6021F0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31392" y="3398122"/>
            <a:ext cx="4635087" cy="806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254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217AA4-5B01-4C74-81C0-F0B9128B6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028618" y="3398121"/>
            <a:ext cx="4635094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50800" dir="10800000" algn="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630BF0-C64E-4E93-A9CA-5E2A05DEE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2772874" y="3421309"/>
            <a:ext cx="5152128" cy="806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80118"/>
            <a:ext cx="4303684" cy="3231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100" b="1" dirty="0">
                <a:solidFill>
                  <a:schemeClr val="bg1"/>
                </a:solidFill>
                <a:cs typeface="+mj-cs"/>
              </a:rPr>
              <a:t>สามารถนำไปเช็คความนิยมของ </a:t>
            </a:r>
            <a:r>
              <a:rPr lang="en-US" sz="2100" b="1" dirty="0">
                <a:solidFill>
                  <a:schemeClr val="bg1"/>
                </a:solidFill>
                <a:cs typeface="+mj-cs"/>
              </a:rPr>
              <a:t>member </a:t>
            </a:r>
            <a:r>
              <a:rPr lang="th-TH" sz="2100" b="1" dirty="0">
                <a:solidFill>
                  <a:schemeClr val="bg1"/>
                </a:solidFill>
                <a:cs typeface="+mj-cs"/>
              </a:rPr>
              <a:t>แต่ละคน</a:t>
            </a:r>
            <a:endParaRPr lang="en-US" sz="21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A4FE373-17BB-493F-A361-B12440813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1755645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2908616"/>
            <a:ext cx="3989558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100" b="1" dirty="0">
                <a:solidFill>
                  <a:schemeClr val="bg1"/>
                </a:solidFill>
                <a:cs typeface="+mj-cs"/>
              </a:rPr>
              <a:t>ดูแนวโน้มในผลการเลือกตั้ง </a:t>
            </a:r>
            <a:r>
              <a:rPr lang="en-US" sz="2100" b="1" dirty="0">
                <a:solidFill>
                  <a:schemeClr val="bg1"/>
                </a:solidFill>
                <a:cs typeface="+mj-cs"/>
              </a:rPr>
              <a:t>BNK </a:t>
            </a:r>
            <a:r>
              <a:rPr lang="th-TH" sz="2100" b="1" dirty="0">
                <a:solidFill>
                  <a:schemeClr val="bg1"/>
                </a:solidFill>
                <a:cs typeface="+mj-cs"/>
              </a:rPr>
              <a:t>ว่าคนมีแนวโน้ม</a:t>
            </a:r>
          </a:p>
          <a:p>
            <a:pPr algn="ctr"/>
            <a:r>
              <a:rPr lang="th-TH" sz="2100" b="1" dirty="0">
                <a:solidFill>
                  <a:schemeClr val="bg1"/>
                </a:solidFill>
                <a:cs typeface="+mj-cs"/>
              </a:rPr>
              <a:t>ไปในทางไหน</a:t>
            </a:r>
            <a:endParaRPr lang="en-US" sz="21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5ECD4C0-D89D-49E9-AC09-4F34CDD5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294572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37176"/>
            <a:ext cx="3989558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b="1" dirty="0">
                <a:solidFill>
                  <a:schemeClr val="bg1"/>
                </a:solidFill>
                <a:cs typeface="+mj-cs"/>
              </a:rPr>
              <a:t>ใช้ในการทำนายผลการเลือกตั้งของ </a:t>
            </a:r>
            <a:r>
              <a:rPr lang="en-US" sz="2400" b="1" dirty="0">
                <a:solidFill>
                  <a:schemeClr val="bg1"/>
                </a:solidFill>
                <a:cs typeface="+mj-cs"/>
              </a:rPr>
              <a:t>BNK </a:t>
            </a:r>
            <a:r>
              <a:rPr lang="th-TH" sz="2400" b="1" dirty="0">
                <a:solidFill>
                  <a:schemeClr val="bg1"/>
                </a:solidFill>
                <a:cs typeface="+mj-cs"/>
              </a:rPr>
              <a:t>ได้</a:t>
            </a:r>
            <a:endParaRPr lang="en-US" sz="2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9C20A2B-9E5F-4699-B7E0-C92C4B4C1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4135786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432436"/>
            <a:ext cx="4289594" cy="3539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300" b="1" dirty="0">
                <a:solidFill>
                  <a:schemeClr val="bg1"/>
                </a:solidFill>
                <a:cs typeface="+mj-cs"/>
              </a:rPr>
              <a:t>สามารถดูกระแสความนิยมของบุคคลใน  </a:t>
            </a:r>
            <a:r>
              <a:rPr lang="en-US" sz="2300" b="1" dirty="0">
                <a:solidFill>
                  <a:schemeClr val="bg1"/>
                </a:solidFill>
                <a:cs typeface="+mj-cs"/>
              </a:rPr>
              <a:t>Twitter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DF543E-D479-4828-BA2F-2A24D956B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4600" y="5323352"/>
            <a:ext cx="572112" cy="5721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 3073" descr="This is an icon of a trophy.">
            <a:extLst>
              <a:ext uri="{FF2B5EF4-FFF2-40B4-BE49-F238E27FC236}">
                <a16:creationId xmlns:a16="http://schemas.microsoft.com/office/drawing/2014/main" id="{DB30C37B-BB33-491D-A3BF-5C500776BA50}"/>
              </a:ext>
            </a:extLst>
          </p:cNvPr>
          <p:cNvSpPr>
            <a:spLocks noEditPoints="1"/>
          </p:cNvSpPr>
          <p:nvPr/>
        </p:nvSpPr>
        <p:spPr bwMode="auto">
          <a:xfrm>
            <a:off x="10517781" y="1898826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CE29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Freeform 724" descr="This is an icon of a chart. ">
            <a:extLst>
              <a:ext uri="{FF2B5EF4-FFF2-40B4-BE49-F238E27FC236}">
                <a16:creationId xmlns:a16="http://schemas.microsoft.com/office/drawing/2014/main" id="{DD2DB9C5-BF51-4EC7-9BB4-A353966906BB}"/>
              </a:ext>
            </a:extLst>
          </p:cNvPr>
          <p:cNvSpPr>
            <a:spLocks/>
          </p:cNvSpPr>
          <p:nvPr/>
        </p:nvSpPr>
        <p:spPr bwMode="auto">
          <a:xfrm>
            <a:off x="10521750" y="3092876"/>
            <a:ext cx="277813" cy="277813"/>
          </a:xfrm>
          <a:custGeom>
            <a:avLst/>
            <a:gdLst>
              <a:gd name="T0" fmla="*/ 782 w 873"/>
              <a:gd name="T1" fmla="*/ 436 h 873"/>
              <a:gd name="T2" fmla="*/ 779 w 873"/>
              <a:gd name="T3" fmla="*/ 428 h 873"/>
              <a:gd name="T4" fmla="*/ 773 w 873"/>
              <a:gd name="T5" fmla="*/ 423 h 873"/>
              <a:gd name="T6" fmla="*/ 451 w 873"/>
              <a:gd name="T7" fmla="*/ 421 h 873"/>
              <a:gd name="T8" fmla="*/ 711 w 873"/>
              <a:gd name="T9" fmla="*/ 180 h 873"/>
              <a:gd name="T10" fmla="*/ 718 w 873"/>
              <a:gd name="T11" fmla="*/ 176 h 873"/>
              <a:gd name="T12" fmla="*/ 721 w 873"/>
              <a:gd name="T13" fmla="*/ 168 h 873"/>
              <a:gd name="T14" fmla="*/ 721 w 873"/>
              <a:gd name="T15" fmla="*/ 12 h 873"/>
              <a:gd name="T16" fmla="*/ 718 w 873"/>
              <a:gd name="T17" fmla="*/ 4 h 873"/>
              <a:gd name="T18" fmla="*/ 711 w 873"/>
              <a:gd name="T19" fmla="*/ 0 h 873"/>
              <a:gd name="T20" fmla="*/ 163 w 873"/>
              <a:gd name="T21" fmla="*/ 0 h 873"/>
              <a:gd name="T22" fmla="*/ 155 w 873"/>
              <a:gd name="T23" fmla="*/ 4 h 873"/>
              <a:gd name="T24" fmla="*/ 151 w 873"/>
              <a:gd name="T25" fmla="*/ 12 h 873"/>
              <a:gd name="T26" fmla="*/ 151 w 873"/>
              <a:gd name="T27" fmla="*/ 168 h 873"/>
              <a:gd name="T28" fmla="*/ 155 w 873"/>
              <a:gd name="T29" fmla="*/ 176 h 873"/>
              <a:gd name="T30" fmla="*/ 163 w 873"/>
              <a:gd name="T31" fmla="*/ 180 h 873"/>
              <a:gd name="T32" fmla="*/ 421 w 873"/>
              <a:gd name="T33" fmla="*/ 421 h 873"/>
              <a:gd name="T34" fmla="*/ 99 w 873"/>
              <a:gd name="T35" fmla="*/ 423 h 873"/>
              <a:gd name="T36" fmla="*/ 93 w 873"/>
              <a:gd name="T37" fmla="*/ 428 h 873"/>
              <a:gd name="T38" fmla="*/ 90 w 873"/>
              <a:gd name="T39" fmla="*/ 436 h 873"/>
              <a:gd name="T40" fmla="*/ 11 w 873"/>
              <a:gd name="T41" fmla="*/ 663 h 873"/>
              <a:gd name="T42" fmla="*/ 4 w 873"/>
              <a:gd name="T43" fmla="*/ 667 h 873"/>
              <a:gd name="T44" fmla="*/ 0 w 873"/>
              <a:gd name="T45" fmla="*/ 675 h 873"/>
              <a:gd name="T46" fmla="*/ 0 w 873"/>
              <a:gd name="T47" fmla="*/ 861 h 873"/>
              <a:gd name="T48" fmla="*/ 4 w 873"/>
              <a:gd name="T49" fmla="*/ 869 h 873"/>
              <a:gd name="T50" fmla="*/ 11 w 873"/>
              <a:gd name="T51" fmla="*/ 873 h 873"/>
              <a:gd name="T52" fmla="*/ 198 w 873"/>
              <a:gd name="T53" fmla="*/ 873 h 873"/>
              <a:gd name="T54" fmla="*/ 205 w 873"/>
              <a:gd name="T55" fmla="*/ 869 h 873"/>
              <a:gd name="T56" fmla="*/ 210 w 873"/>
              <a:gd name="T57" fmla="*/ 861 h 873"/>
              <a:gd name="T58" fmla="*/ 210 w 873"/>
              <a:gd name="T59" fmla="*/ 675 h 873"/>
              <a:gd name="T60" fmla="*/ 205 w 873"/>
              <a:gd name="T61" fmla="*/ 667 h 873"/>
              <a:gd name="T62" fmla="*/ 198 w 873"/>
              <a:gd name="T63" fmla="*/ 663 h 873"/>
              <a:gd name="T64" fmla="*/ 120 w 873"/>
              <a:gd name="T65" fmla="*/ 451 h 873"/>
              <a:gd name="T66" fmla="*/ 346 w 873"/>
              <a:gd name="T67" fmla="*/ 662 h 873"/>
              <a:gd name="T68" fmla="*/ 337 w 873"/>
              <a:gd name="T69" fmla="*/ 665 h 873"/>
              <a:gd name="T70" fmla="*/ 332 w 873"/>
              <a:gd name="T71" fmla="*/ 671 h 873"/>
              <a:gd name="T72" fmla="*/ 331 w 873"/>
              <a:gd name="T73" fmla="*/ 858 h 873"/>
              <a:gd name="T74" fmla="*/ 333 w 873"/>
              <a:gd name="T75" fmla="*/ 867 h 873"/>
              <a:gd name="T76" fmla="*/ 340 w 873"/>
              <a:gd name="T77" fmla="*/ 872 h 873"/>
              <a:gd name="T78" fmla="*/ 526 w 873"/>
              <a:gd name="T79" fmla="*/ 873 h 873"/>
              <a:gd name="T80" fmla="*/ 535 w 873"/>
              <a:gd name="T81" fmla="*/ 871 h 873"/>
              <a:gd name="T82" fmla="*/ 540 w 873"/>
              <a:gd name="T83" fmla="*/ 863 h 873"/>
              <a:gd name="T84" fmla="*/ 541 w 873"/>
              <a:gd name="T85" fmla="*/ 677 h 873"/>
              <a:gd name="T86" fmla="*/ 539 w 873"/>
              <a:gd name="T87" fmla="*/ 669 h 873"/>
              <a:gd name="T88" fmla="*/ 533 w 873"/>
              <a:gd name="T89" fmla="*/ 664 h 873"/>
              <a:gd name="T90" fmla="*/ 451 w 873"/>
              <a:gd name="T91" fmla="*/ 662 h 873"/>
              <a:gd name="T92" fmla="*/ 752 w 873"/>
              <a:gd name="T93" fmla="*/ 662 h 873"/>
              <a:gd name="T94" fmla="*/ 671 w 873"/>
              <a:gd name="T95" fmla="*/ 664 h 873"/>
              <a:gd name="T96" fmla="*/ 664 w 873"/>
              <a:gd name="T97" fmla="*/ 669 h 873"/>
              <a:gd name="T98" fmla="*/ 662 w 873"/>
              <a:gd name="T99" fmla="*/ 678 h 873"/>
              <a:gd name="T100" fmla="*/ 663 w 873"/>
              <a:gd name="T101" fmla="*/ 863 h 873"/>
              <a:gd name="T102" fmla="*/ 669 w 873"/>
              <a:gd name="T103" fmla="*/ 871 h 873"/>
              <a:gd name="T104" fmla="*/ 677 w 873"/>
              <a:gd name="T105" fmla="*/ 873 h 873"/>
              <a:gd name="T106" fmla="*/ 864 w 873"/>
              <a:gd name="T107" fmla="*/ 872 h 873"/>
              <a:gd name="T108" fmla="*/ 870 w 873"/>
              <a:gd name="T109" fmla="*/ 867 h 873"/>
              <a:gd name="T110" fmla="*/ 873 w 873"/>
              <a:gd name="T111" fmla="*/ 858 h 873"/>
              <a:gd name="T112" fmla="*/ 871 w 873"/>
              <a:gd name="T113" fmla="*/ 671 h 873"/>
              <a:gd name="T114" fmla="*/ 866 w 873"/>
              <a:gd name="T115" fmla="*/ 665 h 873"/>
              <a:gd name="T116" fmla="*/ 858 w 873"/>
              <a:gd name="T117" fmla="*/ 662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3" h="873">
                <a:moveTo>
                  <a:pt x="858" y="662"/>
                </a:moveTo>
                <a:lnTo>
                  <a:pt x="782" y="662"/>
                </a:lnTo>
                <a:lnTo>
                  <a:pt x="782" y="436"/>
                </a:lnTo>
                <a:lnTo>
                  <a:pt x="782" y="433"/>
                </a:lnTo>
                <a:lnTo>
                  <a:pt x="781" y="431"/>
                </a:lnTo>
                <a:lnTo>
                  <a:pt x="779" y="428"/>
                </a:lnTo>
                <a:lnTo>
                  <a:pt x="778" y="426"/>
                </a:lnTo>
                <a:lnTo>
                  <a:pt x="776" y="424"/>
                </a:lnTo>
                <a:lnTo>
                  <a:pt x="773" y="423"/>
                </a:lnTo>
                <a:lnTo>
                  <a:pt x="771" y="421"/>
                </a:lnTo>
                <a:lnTo>
                  <a:pt x="767" y="421"/>
                </a:lnTo>
                <a:lnTo>
                  <a:pt x="451" y="421"/>
                </a:lnTo>
                <a:lnTo>
                  <a:pt x="451" y="180"/>
                </a:lnTo>
                <a:lnTo>
                  <a:pt x="707" y="180"/>
                </a:lnTo>
                <a:lnTo>
                  <a:pt x="711" y="180"/>
                </a:lnTo>
                <a:lnTo>
                  <a:pt x="713" y="179"/>
                </a:lnTo>
                <a:lnTo>
                  <a:pt x="716" y="178"/>
                </a:lnTo>
                <a:lnTo>
                  <a:pt x="718" y="176"/>
                </a:lnTo>
                <a:lnTo>
                  <a:pt x="719" y="174"/>
                </a:lnTo>
                <a:lnTo>
                  <a:pt x="721" y="172"/>
                </a:lnTo>
                <a:lnTo>
                  <a:pt x="721" y="168"/>
                </a:lnTo>
                <a:lnTo>
                  <a:pt x="722" y="165"/>
                </a:lnTo>
                <a:lnTo>
                  <a:pt x="722" y="15"/>
                </a:lnTo>
                <a:lnTo>
                  <a:pt x="721" y="12"/>
                </a:lnTo>
                <a:lnTo>
                  <a:pt x="721" y="10"/>
                </a:lnTo>
                <a:lnTo>
                  <a:pt x="719" y="6"/>
                </a:lnTo>
                <a:lnTo>
                  <a:pt x="718" y="4"/>
                </a:lnTo>
                <a:lnTo>
                  <a:pt x="716" y="2"/>
                </a:lnTo>
                <a:lnTo>
                  <a:pt x="713" y="1"/>
                </a:lnTo>
                <a:lnTo>
                  <a:pt x="711" y="0"/>
                </a:lnTo>
                <a:lnTo>
                  <a:pt x="707" y="0"/>
                </a:lnTo>
                <a:lnTo>
                  <a:pt x="165" y="0"/>
                </a:lnTo>
                <a:lnTo>
                  <a:pt x="163" y="0"/>
                </a:lnTo>
                <a:lnTo>
                  <a:pt x="159" y="1"/>
                </a:lnTo>
                <a:lnTo>
                  <a:pt x="157" y="2"/>
                </a:lnTo>
                <a:lnTo>
                  <a:pt x="155" y="4"/>
                </a:lnTo>
                <a:lnTo>
                  <a:pt x="153" y="6"/>
                </a:lnTo>
                <a:lnTo>
                  <a:pt x="152" y="10"/>
                </a:lnTo>
                <a:lnTo>
                  <a:pt x="151" y="12"/>
                </a:lnTo>
                <a:lnTo>
                  <a:pt x="150" y="15"/>
                </a:lnTo>
                <a:lnTo>
                  <a:pt x="150" y="165"/>
                </a:lnTo>
                <a:lnTo>
                  <a:pt x="151" y="168"/>
                </a:lnTo>
                <a:lnTo>
                  <a:pt x="152" y="172"/>
                </a:lnTo>
                <a:lnTo>
                  <a:pt x="153" y="174"/>
                </a:lnTo>
                <a:lnTo>
                  <a:pt x="155" y="176"/>
                </a:lnTo>
                <a:lnTo>
                  <a:pt x="157" y="178"/>
                </a:lnTo>
                <a:lnTo>
                  <a:pt x="159" y="179"/>
                </a:lnTo>
                <a:lnTo>
                  <a:pt x="163" y="180"/>
                </a:lnTo>
                <a:lnTo>
                  <a:pt x="165" y="180"/>
                </a:lnTo>
                <a:lnTo>
                  <a:pt x="421" y="180"/>
                </a:lnTo>
                <a:lnTo>
                  <a:pt x="421" y="421"/>
                </a:lnTo>
                <a:lnTo>
                  <a:pt x="105" y="421"/>
                </a:lnTo>
                <a:lnTo>
                  <a:pt x="101" y="421"/>
                </a:lnTo>
                <a:lnTo>
                  <a:pt x="99" y="423"/>
                </a:lnTo>
                <a:lnTo>
                  <a:pt x="96" y="424"/>
                </a:lnTo>
                <a:lnTo>
                  <a:pt x="94" y="426"/>
                </a:lnTo>
                <a:lnTo>
                  <a:pt x="93" y="428"/>
                </a:lnTo>
                <a:lnTo>
                  <a:pt x="91" y="431"/>
                </a:lnTo>
                <a:lnTo>
                  <a:pt x="91" y="433"/>
                </a:lnTo>
                <a:lnTo>
                  <a:pt x="90" y="436"/>
                </a:lnTo>
                <a:lnTo>
                  <a:pt x="90" y="662"/>
                </a:lnTo>
                <a:lnTo>
                  <a:pt x="15" y="662"/>
                </a:lnTo>
                <a:lnTo>
                  <a:pt x="11" y="663"/>
                </a:lnTo>
                <a:lnTo>
                  <a:pt x="9" y="664"/>
                </a:lnTo>
                <a:lnTo>
                  <a:pt x="6" y="665"/>
                </a:lnTo>
                <a:lnTo>
                  <a:pt x="4" y="667"/>
                </a:lnTo>
                <a:lnTo>
                  <a:pt x="2" y="669"/>
                </a:lnTo>
                <a:lnTo>
                  <a:pt x="1" y="671"/>
                </a:lnTo>
                <a:lnTo>
                  <a:pt x="0" y="675"/>
                </a:lnTo>
                <a:lnTo>
                  <a:pt x="0" y="678"/>
                </a:lnTo>
                <a:lnTo>
                  <a:pt x="0" y="858"/>
                </a:lnTo>
                <a:lnTo>
                  <a:pt x="0" y="861"/>
                </a:lnTo>
                <a:lnTo>
                  <a:pt x="1" y="863"/>
                </a:lnTo>
                <a:lnTo>
                  <a:pt x="2" y="867"/>
                </a:lnTo>
                <a:lnTo>
                  <a:pt x="4" y="869"/>
                </a:lnTo>
                <a:lnTo>
                  <a:pt x="6" y="871"/>
                </a:lnTo>
                <a:lnTo>
                  <a:pt x="9" y="872"/>
                </a:lnTo>
                <a:lnTo>
                  <a:pt x="11" y="873"/>
                </a:lnTo>
                <a:lnTo>
                  <a:pt x="15" y="873"/>
                </a:lnTo>
                <a:lnTo>
                  <a:pt x="196" y="873"/>
                </a:lnTo>
                <a:lnTo>
                  <a:pt x="198" y="873"/>
                </a:lnTo>
                <a:lnTo>
                  <a:pt x="201" y="872"/>
                </a:lnTo>
                <a:lnTo>
                  <a:pt x="203" y="871"/>
                </a:lnTo>
                <a:lnTo>
                  <a:pt x="205" y="869"/>
                </a:lnTo>
                <a:lnTo>
                  <a:pt x="208" y="867"/>
                </a:lnTo>
                <a:lnTo>
                  <a:pt x="209" y="863"/>
                </a:lnTo>
                <a:lnTo>
                  <a:pt x="210" y="861"/>
                </a:lnTo>
                <a:lnTo>
                  <a:pt x="211" y="858"/>
                </a:lnTo>
                <a:lnTo>
                  <a:pt x="211" y="677"/>
                </a:lnTo>
                <a:lnTo>
                  <a:pt x="210" y="675"/>
                </a:lnTo>
                <a:lnTo>
                  <a:pt x="209" y="671"/>
                </a:lnTo>
                <a:lnTo>
                  <a:pt x="208" y="669"/>
                </a:lnTo>
                <a:lnTo>
                  <a:pt x="205" y="667"/>
                </a:lnTo>
                <a:lnTo>
                  <a:pt x="203" y="665"/>
                </a:lnTo>
                <a:lnTo>
                  <a:pt x="201" y="664"/>
                </a:lnTo>
                <a:lnTo>
                  <a:pt x="198" y="663"/>
                </a:lnTo>
                <a:lnTo>
                  <a:pt x="196" y="663"/>
                </a:lnTo>
                <a:lnTo>
                  <a:pt x="120" y="662"/>
                </a:lnTo>
                <a:lnTo>
                  <a:pt x="120" y="451"/>
                </a:lnTo>
                <a:lnTo>
                  <a:pt x="421" y="451"/>
                </a:lnTo>
                <a:lnTo>
                  <a:pt x="421" y="662"/>
                </a:lnTo>
                <a:lnTo>
                  <a:pt x="346" y="662"/>
                </a:lnTo>
                <a:lnTo>
                  <a:pt x="343" y="663"/>
                </a:lnTo>
                <a:lnTo>
                  <a:pt x="340" y="664"/>
                </a:lnTo>
                <a:lnTo>
                  <a:pt x="337" y="665"/>
                </a:lnTo>
                <a:lnTo>
                  <a:pt x="335" y="667"/>
                </a:lnTo>
                <a:lnTo>
                  <a:pt x="333" y="669"/>
                </a:lnTo>
                <a:lnTo>
                  <a:pt x="332" y="671"/>
                </a:lnTo>
                <a:lnTo>
                  <a:pt x="331" y="675"/>
                </a:lnTo>
                <a:lnTo>
                  <a:pt x="331" y="678"/>
                </a:lnTo>
                <a:lnTo>
                  <a:pt x="331" y="858"/>
                </a:lnTo>
                <a:lnTo>
                  <a:pt x="331" y="861"/>
                </a:lnTo>
                <a:lnTo>
                  <a:pt x="332" y="863"/>
                </a:lnTo>
                <a:lnTo>
                  <a:pt x="333" y="867"/>
                </a:lnTo>
                <a:lnTo>
                  <a:pt x="335" y="869"/>
                </a:lnTo>
                <a:lnTo>
                  <a:pt x="337" y="871"/>
                </a:lnTo>
                <a:lnTo>
                  <a:pt x="340" y="872"/>
                </a:lnTo>
                <a:lnTo>
                  <a:pt x="343" y="873"/>
                </a:lnTo>
                <a:lnTo>
                  <a:pt x="346" y="873"/>
                </a:lnTo>
                <a:lnTo>
                  <a:pt x="526" y="873"/>
                </a:lnTo>
                <a:lnTo>
                  <a:pt x="529" y="873"/>
                </a:lnTo>
                <a:lnTo>
                  <a:pt x="533" y="872"/>
                </a:lnTo>
                <a:lnTo>
                  <a:pt x="535" y="871"/>
                </a:lnTo>
                <a:lnTo>
                  <a:pt x="537" y="869"/>
                </a:lnTo>
                <a:lnTo>
                  <a:pt x="539" y="867"/>
                </a:lnTo>
                <a:lnTo>
                  <a:pt x="540" y="863"/>
                </a:lnTo>
                <a:lnTo>
                  <a:pt x="541" y="861"/>
                </a:lnTo>
                <a:lnTo>
                  <a:pt x="541" y="858"/>
                </a:lnTo>
                <a:lnTo>
                  <a:pt x="541" y="677"/>
                </a:lnTo>
                <a:lnTo>
                  <a:pt x="541" y="675"/>
                </a:lnTo>
                <a:lnTo>
                  <a:pt x="540" y="671"/>
                </a:lnTo>
                <a:lnTo>
                  <a:pt x="539" y="669"/>
                </a:lnTo>
                <a:lnTo>
                  <a:pt x="537" y="667"/>
                </a:lnTo>
                <a:lnTo>
                  <a:pt x="535" y="665"/>
                </a:lnTo>
                <a:lnTo>
                  <a:pt x="533" y="664"/>
                </a:lnTo>
                <a:lnTo>
                  <a:pt x="529" y="663"/>
                </a:lnTo>
                <a:lnTo>
                  <a:pt x="526" y="663"/>
                </a:lnTo>
                <a:lnTo>
                  <a:pt x="451" y="662"/>
                </a:lnTo>
                <a:lnTo>
                  <a:pt x="451" y="451"/>
                </a:lnTo>
                <a:lnTo>
                  <a:pt x="752" y="451"/>
                </a:lnTo>
                <a:lnTo>
                  <a:pt x="752" y="662"/>
                </a:lnTo>
                <a:lnTo>
                  <a:pt x="677" y="662"/>
                </a:lnTo>
                <a:lnTo>
                  <a:pt x="674" y="663"/>
                </a:lnTo>
                <a:lnTo>
                  <a:pt x="671" y="664"/>
                </a:lnTo>
                <a:lnTo>
                  <a:pt x="669" y="665"/>
                </a:lnTo>
                <a:lnTo>
                  <a:pt x="667" y="667"/>
                </a:lnTo>
                <a:lnTo>
                  <a:pt x="664" y="669"/>
                </a:lnTo>
                <a:lnTo>
                  <a:pt x="663" y="671"/>
                </a:lnTo>
                <a:lnTo>
                  <a:pt x="662" y="675"/>
                </a:lnTo>
                <a:lnTo>
                  <a:pt x="662" y="678"/>
                </a:lnTo>
                <a:lnTo>
                  <a:pt x="662" y="858"/>
                </a:lnTo>
                <a:lnTo>
                  <a:pt x="662" y="861"/>
                </a:lnTo>
                <a:lnTo>
                  <a:pt x="663" y="863"/>
                </a:lnTo>
                <a:lnTo>
                  <a:pt x="664" y="867"/>
                </a:lnTo>
                <a:lnTo>
                  <a:pt x="667" y="869"/>
                </a:lnTo>
                <a:lnTo>
                  <a:pt x="669" y="871"/>
                </a:lnTo>
                <a:lnTo>
                  <a:pt x="671" y="872"/>
                </a:lnTo>
                <a:lnTo>
                  <a:pt x="674" y="873"/>
                </a:lnTo>
                <a:lnTo>
                  <a:pt x="677" y="873"/>
                </a:lnTo>
                <a:lnTo>
                  <a:pt x="858" y="873"/>
                </a:lnTo>
                <a:lnTo>
                  <a:pt x="861" y="873"/>
                </a:lnTo>
                <a:lnTo>
                  <a:pt x="864" y="872"/>
                </a:lnTo>
                <a:lnTo>
                  <a:pt x="866" y="871"/>
                </a:lnTo>
                <a:lnTo>
                  <a:pt x="868" y="869"/>
                </a:lnTo>
                <a:lnTo>
                  <a:pt x="870" y="867"/>
                </a:lnTo>
                <a:lnTo>
                  <a:pt x="871" y="863"/>
                </a:lnTo>
                <a:lnTo>
                  <a:pt x="873" y="861"/>
                </a:lnTo>
                <a:lnTo>
                  <a:pt x="873" y="858"/>
                </a:lnTo>
                <a:lnTo>
                  <a:pt x="873" y="677"/>
                </a:lnTo>
                <a:lnTo>
                  <a:pt x="873" y="675"/>
                </a:lnTo>
                <a:lnTo>
                  <a:pt x="871" y="671"/>
                </a:lnTo>
                <a:lnTo>
                  <a:pt x="870" y="669"/>
                </a:lnTo>
                <a:lnTo>
                  <a:pt x="868" y="667"/>
                </a:lnTo>
                <a:lnTo>
                  <a:pt x="866" y="665"/>
                </a:lnTo>
                <a:lnTo>
                  <a:pt x="864" y="664"/>
                </a:lnTo>
                <a:lnTo>
                  <a:pt x="861" y="663"/>
                </a:lnTo>
                <a:lnTo>
                  <a:pt x="858" y="6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1" name="Group 70" descr="This is an icon of a truck.">
            <a:extLst>
              <a:ext uri="{FF2B5EF4-FFF2-40B4-BE49-F238E27FC236}">
                <a16:creationId xmlns:a16="http://schemas.microsoft.com/office/drawing/2014/main" id="{918F6A58-01C2-4B8A-97EE-31A198442337}"/>
              </a:ext>
            </a:extLst>
          </p:cNvPr>
          <p:cNvGrpSpPr/>
          <p:nvPr/>
        </p:nvGrpSpPr>
        <p:grpSpPr>
          <a:xfrm>
            <a:off x="10516987" y="4297223"/>
            <a:ext cx="287338" cy="249238"/>
            <a:chOff x="2598738" y="2530475"/>
            <a:chExt cx="287338" cy="249238"/>
          </a:xfrm>
          <a:solidFill>
            <a:srgbClr val="7F7F7F"/>
          </a:solidFill>
        </p:grpSpPr>
        <p:sp>
          <p:nvSpPr>
            <p:cNvPr id="72" name="Freeform 527">
              <a:extLst>
                <a:ext uri="{FF2B5EF4-FFF2-40B4-BE49-F238E27FC236}">
                  <a16:creationId xmlns:a16="http://schemas.microsoft.com/office/drawing/2014/main" id="{9A958697-9F7E-46A0-A31A-A67FAB2A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28">
              <a:extLst>
                <a:ext uri="{FF2B5EF4-FFF2-40B4-BE49-F238E27FC236}">
                  <a16:creationId xmlns:a16="http://schemas.microsoft.com/office/drawing/2014/main" id="{83F5CED5-EC59-44A7-BB1E-6DAA3AFE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29">
              <a:extLst>
                <a:ext uri="{FF2B5EF4-FFF2-40B4-BE49-F238E27FC236}">
                  <a16:creationId xmlns:a16="http://schemas.microsoft.com/office/drawing/2014/main" id="{67D92154-D809-4A24-ADBA-A184552F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30">
              <a:extLst>
                <a:ext uri="{FF2B5EF4-FFF2-40B4-BE49-F238E27FC236}">
                  <a16:creationId xmlns:a16="http://schemas.microsoft.com/office/drawing/2014/main" id="{C331234E-9EA9-4C57-9933-73123149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31">
              <a:extLst>
                <a:ext uri="{FF2B5EF4-FFF2-40B4-BE49-F238E27FC236}">
                  <a16:creationId xmlns:a16="http://schemas.microsoft.com/office/drawing/2014/main" id="{6ADA05A3-1293-46DC-8224-3676BC286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32">
              <a:extLst>
                <a:ext uri="{FF2B5EF4-FFF2-40B4-BE49-F238E27FC236}">
                  <a16:creationId xmlns:a16="http://schemas.microsoft.com/office/drawing/2014/main" id="{FA4D6B7E-6F35-4229-B442-5A400656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533">
              <a:extLst>
                <a:ext uri="{FF2B5EF4-FFF2-40B4-BE49-F238E27FC236}">
                  <a16:creationId xmlns:a16="http://schemas.microsoft.com/office/drawing/2014/main" id="{6D3DD28D-52F5-4B38-8390-DDA8AD25B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534">
              <a:extLst>
                <a:ext uri="{FF2B5EF4-FFF2-40B4-BE49-F238E27FC236}">
                  <a16:creationId xmlns:a16="http://schemas.microsoft.com/office/drawing/2014/main" id="{2D77E4FC-731D-463A-A8FC-DC45F2A0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0" name="Group 79" descr="This is an icon of a shopping cart. ">
            <a:extLst>
              <a:ext uri="{FF2B5EF4-FFF2-40B4-BE49-F238E27FC236}">
                <a16:creationId xmlns:a16="http://schemas.microsoft.com/office/drawing/2014/main" id="{EB0D6CB8-AC72-4E61-ACE6-A612058C5428}"/>
              </a:ext>
            </a:extLst>
          </p:cNvPr>
          <p:cNvGrpSpPr/>
          <p:nvPr/>
        </p:nvGrpSpPr>
        <p:grpSpPr>
          <a:xfrm>
            <a:off x="10517781" y="5490346"/>
            <a:ext cx="285750" cy="238125"/>
            <a:chOff x="9883775" y="857250"/>
            <a:chExt cx="285750" cy="238125"/>
          </a:xfrm>
          <a:solidFill>
            <a:srgbClr val="A6A6A6"/>
          </a:solidFill>
        </p:grpSpPr>
        <p:sp>
          <p:nvSpPr>
            <p:cNvPr id="81" name="Freeform 4137">
              <a:extLst>
                <a:ext uri="{FF2B5EF4-FFF2-40B4-BE49-F238E27FC236}">
                  <a16:creationId xmlns:a16="http://schemas.microsoft.com/office/drawing/2014/main" id="{187AEF94-AB0E-44BE-B416-0EAC34227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4138">
              <a:extLst>
                <a:ext uri="{FF2B5EF4-FFF2-40B4-BE49-F238E27FC236}">
                  <a16:creationId xmlns:a16="http://schemas.microsoft.com/office/drawing/2014/main" id="{19BF56AF-F100-47D7-B763-6CDB88A2F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139">
              <a:extLst>
                <a:ext uri="{FF2B5EF4-FFF2-40B4-BE49-F238E27FC236}">
                  <a16:creationId xmlns:a16="http://schemas.microsoft.com/office/drawing/2014/main" id="{699A622B-60CB-4367-A225-15A778D1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A9CFEA5-D7CE-4561-AAFD-74D45E04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37" y="2945726"/>
            <a:ext cx="2419120" cy="171250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B05684E-B292-4D71-BC47-01A81FFA11BC}"/>
              </a:ext>
            </a:extLst>
          </p:cNvPr>
          <p:cNvSpPr txBox="1"/>
          <p:nvPr/>
        </p:nvSpPr>
        <p:spPr>
          <a:xfrm rot="16200000">
            <a:off x="-645270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1FE622-4E70-4FDE-8F7C-2E1B7E0305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1824883" y="1115487"/>
            <a:ext cx="2740580" cy="4717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52F11E3-5171-448E-8F8D-E694C290E5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9084303" y="1115487"/>
            <a:ext cx="2740580" cy="4717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EEC429-2A11-46EE-9990-8055575F8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490205" y="6269938"/>
            <a:ext cx="2740580" cy="47173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6B3FD5-8BDC-40C6-96C1-6223871713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49625" y="6269938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58" grpId="0" animBg="1"/>
      <p:bldP spid="59" grpId="0" animBg="1"/>
      <p:bldP spid="57" grpId="0" animBg="1"/>
      <p:bldP spid="56" grpId="0" animBg="1"/>
      <p:bldP spid="2" grpId="0"/>
      <p:bldGraphic spid="23" grpId="0">
        <p:bldAsOne/>
      </p:bldGraphic>
      <p:bldP spid="55" grpId="0" animBg="1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 animBg="1"/>
      <p:bldP spid="69" grpId="0" animBg="1"/>
      <p:bldP spid="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4800" b="1" dirty="0">
                <a:solidFill>
                  <a:schemeClr val="accent1">
                    <a:lumMod val="75000"/>
                  </a:schemeClr>
                </a:solidFill>
              </a:rPr>
              <a:t>รายชื่อผู้จัดทำ</a:t>
            </a:r>
            <a:endParaRPr lang="ru-RU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85AA3-E20C-4295-910A-94E956235D4A}"/>
              </a:ext>
            </a:extLst>
          </p:cNvPr>
          <p:cNvSpPr/>
          <p:nvPr/>
        </p:nvSpPr>
        <p:spPr>
          <a:xfrm>
            <a:off x="285750" y="2371725"/>
            <a:ext cx="828675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16BAD-FFBB-4840-BFB2-48E0B400DCF4}"/>
              </a:ext>
            </a:extLst>
          </p:cNvPr>
          <p:cNvSpPr txBox="1"/>
          <p:nvPr/>
        </p:nvSpPr>
        <p:spPr>
          <a:xfrm rot="16200000">
            <a:off x="-645270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1602F-9A9D-49E3-BA69-203641CB781F}"/>
              </a:ext>
            </a:extLst>
          </p:cNvPr>
          <p:cNvSpPr txBox="1"/>
          <p:nvPr/>
        </p:nvSpPr>
        <p:spPr>
          <a:xfrm>
            <a:off x="2705099" y="2501801"/>
            <a:ext cx="6591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นาย นายนวภูมิ แก้วมณี    รหัสนักศึกษา  </a:t>
            </a:r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 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61070102</a:t>
            </a:r>
          </a:p>
          <a:p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นางสาว ปวีณนุช ตุ้ยใหม่   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</a:rPr>
              <a:t>รหัสนักศึกษา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 61070120</a:t>
            </a:r>
          </a:p>
          <a:p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นาย นายสุรวีร์ เทศกรณ์    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</a:rPr>
              <a:t>รหัสนักศึกษา 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61070252</a:t>
            </a:r>
          </a:p>
          <a:p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นาย กันต์ วงษ์อุบล            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</a:rPr>
              <a:t>รหัสนักศึกษา </a:t>
            </a:r>
            <a:r>
              <a:rPr lang="th-TH" sz="3600" b="1" dirty="0">
                <a:solidFill>
                  <a:schemeClr val="bg2">
                    <a:lumMod val="50000"/>
                  </a:schemeClr>
                </a:solidFill>
                <a:cs typeface="+mj-cs"/>
              </a:rPr>
              <a:t>61070337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7784A-5B3F-4B6B-B805-D87E4BCED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572430" y="5252789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1EB53-FCC3-4519-A85D-40E8EA235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31850" y="5252789"/>
            <a:ext cx="2740580" cy="471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0B1B0-1C16-4839-847E-A24B6CCA1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5445679" y="5724525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A4593D-4CD0-4C3E-9042-552091F52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2705099" y="5724525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 KMITL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713" y="3015686"/>
            <a:ext cx="5188475" cy="826628"/>
          </a:xfrm>
        </p:spPr>
        <p:txBody>
          <a:bodyPr/>
          <a:lstStyle/>
          <a:p>
            <a:r>
              <a:rPr lang="ja-JP" altLang="en-US" dirty="0"/>
              <a:t>ありがとうございます </a:t>
            </a:r>
            <a:r>
              <a:rPr lang="en-US" altLang="ja-JP" dirty="0"/>
              <a:t>!!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9AA48F0-9155-45B1-93B3-8FB00DDB73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71015-6276-4F19-AB2F-1E6A9A158976}"/>
              </a:ext>
            </a:extLst>
          </p:cNvPr>
          <p:cNvSpPr txBox="1"/>
          <p:nvPr/>
        </p:nvSpPr>
        <p:spPr>
          <a:xfrm>
            <a:off x="1422639" y="4585634"/>
            <a:ext cx="326943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เราจะใช้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Code streaming key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จากไฟล์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Steaming Twitter.py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01AFC-23DD-4D75-834E-F8A44DB6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953" y="1344355"/>
            <a:ext cx="6980528" cy="40988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B7FE03-F3F5-48EE-9330-8746B4ACF2DA}"/>
              </a:ext>
            </a:extLst>
          </p:cNvPr>
          <p:cNvSpPr/>
          <p:nvPr/>
        </p:nvSpPr>
        <p:spPr>
          <a:xfrm>
            <a:off x="5190836" y="4747491"/>
            <a:ext cx="6765562" cy="2678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1ED64-F858-4417-B4A9-2E006ED3555A}"/>
              </a:ext>
            </a:extLst>
          </p:cNvPr>
          <p:cNvSpPr txBox="1"/>
          <p:nvPr/>
        </p:nvSpPr>
        <p:spPr>
          <a:xfrm>
            <a:off x="1166710" y="610373"/>
            <a:ext cx="3781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การดึงข้อมูลจาก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Twitter</a:t>
            </a:r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F0310-EC09-4E32-86F7-81E79874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280233">
            <a:off x="915095" y="740670"/>
            <a:ext cx="3971925" cy="226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EC9AD-939E-4851-B87F-500145FA3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5311147" y="6166257"/>
            <a:ext cx="2879746" cy="527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75AD6-AC78-4933-8E8C-854E27DE8C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2431401" y="6166257"/>
            <a:ext cx="2879746" cy="52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02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047C6-C2EC-4081-9644-C90E7009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21" y="1617316"/>
            <a:ext cx="9085233" cy="48903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00563-E7E6-4F57-B048-105AD2E021E3}"/>
              </a:ext>
            </a:extLst>
          </p:cNvPr>
          <p:cNvSpPr txBox="1"/>
          <p:nvPr/>
        </p:nvSpPr>
        <p:spPr>
          <a:xfrm>
            <a:off x="4174837" y="935502"/>
            <a:ext cx="713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solidFill>
                  <a:schemeClr val="accent5">
                    <a:lumMod val="50000"/>
                  </a:schemeClr>
                </a:solidFill>
              </a:rPr>
              <a:t>ข้อมูลใน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twitter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</a:rPr>
              <a:t>ใช้มันเก็บรวบรวม ไว้ในไฟล์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bnkdata.csv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A34C3B-807B-4F7D-A5B6-24B0640F1058}"/>
              </a:ext>
            </a:extLst>
          </p:cNvPr>
          <p:cNvSpPr/>
          <p:nvPr/>
        </p:nvSpPr>
        <p:spPr>
          <a:xfrm>
            <a:off x="1995055" y="5809673"/>
            <a:ext cx="8940799" cy="34174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9B3F4-A876-4664-AF90-2DCBCCE672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457019" y="412282"/>
            <a:ext cx="2823707" cy="523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8059AD-1074-45B2-A64D-750B6FB0F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633312" y="412282"/>
            <a:ext cx="2823707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6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70"/>
          </p:nvPr>
        </p:nvSpPr>
        <p:spPr>
          <a:xfrm>
            <a:off x="7017328" y="1039696"/>
            <a:ext cx="4393296" cy="1338061"/>
          </a:xfrm>
        </p:spPr>
        <p:txBody>
          <a:bodyPr/>
          <a:lstStyle/>
          <a:p>
            <a:r>
              <a:rPr lang="th-TH" sz="4800" b="1" dirty="0">
                <a:latin typeface="Wingdings 3" panose="05040102010807070707" pitchFamily="18" charset="2"/>
                <a:cs typeface="+mj-cs"/>
              </a:rPr>
              <a:t>ตัวอย่าง </a:t>
            </a:r>
            <a:endParaRPr lang="en-US" sz="4800" b="1" dirty="0">
              <a:latin typeface="Wingdings 3" panose="05040102010807070707" pitchFamily="18" charset="2"/>
              <a:cs typeface="+mj-cs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5B80B-379F-49FF-87E6-1550FDED8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322" t="-12116" r="11892" b="-14334"/>
          <a:stretch/>
        </p:blipFill>
        <p:spPr>
          <a:xfrm>
            <a:off x="-1523176" y="-229343"/>
            <a:ext cx="9624257" cy="7694764"/>
          </a:xfrm>
          <a:prstGeom prst="ellipse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A5AD738-856D-4A85-B701-C986789D9E82}"/>
              </a:ext>
            </a:extLst>
          </p:cNvPr>
          <p:cNvSpPr>
            <a:spLocks noGrp="1"/>
          </p:cNvSpPr>
          <p:nvPr>
            <p:ph type="body" idx="71"/>
          </p:nvPr>
        </p:nvSpPr>
        <p:spPr>
          <a:xfrm>
            <a:off x="6585529" y="2467779"/>
            <a:ext cx="5443932" cy="465997"/>
          </a:xfrm>
        </p:spPr>
        <p:txBody>
          <a:bodyPr/>
          <a:lstStyle/>
          <a:p>
            <a:r>
              <a:rPr lang="en-US" sz="2800" dirty="0">
                <a:latin typeface="Berlin Sans FB Demi" panose="020E0802020502020306" pitchFamily="34" charset="0"/>
              </a:rPr>
              <a:t>Streaming Twitter.py</a:t>
            </a:r>
          </a:p>
        </p:txBody>
      </p:sp>
      <p:sp>
        <p:nvSpPr>
          <p:cNvPr id="14" name="Freeform 27" descr="Image accent">
            <a:extLst>
              <a:ext uri="{FF2B5EF4-FFF2-40B4-BE49-F238E27FC236}">
                <a16:creationId xmlns:a16="http://schemas.microsoft.com/office/drawing/2014/main" id="{944C982A-D694-43A6-9330-50F554BC24A2}"/>
              </a:ext>
            </a:extLst>
          </p:cNvPr>
          <p:cNvSpPr/>
          <p:nvPr/>
        </p:nvSpPr>
        <p:spPr>
          <a:xfrm rot="1403037" flipH="1">
            <a:off x="7665684" y="3402319"/>
            <a:ext cx="4654705" cy="4737926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87F439-33D3-4055-B46A-9880AA155FB5}"/>
              </a:ext>
            </a:extLst>
          </p:cNvPr>
          <p:cNvSpPr/>
          <p:nvPr/>
        </p:nvSpPr>
        <p:spPr>
          <a:xfrm>
            <a:off x="398443" y="2377757"/>
            <a:ext cx="350982" cy="2351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37B64-FAC7-42A2-83E1-AD4A00649063}"/>
              </a:ext>
            </a:extLst>
          </p:cNvPr>
          <p:cNvSpPr txBox="1"/>
          <p:nvPr/>
        </p:nvSpPr>
        <p:spPr>
          <a:xfrm rot="16200000">
            <a:off x="-682214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627A5A-F69B-4C23-9910-81C33A69A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419" y="4489604"/>
            <a:ext cx="2141489" cy="21414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CF0E31-7DFB-476D-9348-C5B927328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29438">
            <a:off x="7142125" y="2517375"/>
            <a:ext cx="3971925" cy="226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C3B698-8AFD-4774-9A95-F8A7BE92D7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0328874" y="718517"/>
            <a:ext cx="2740580" cy="690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516F74-742A-4E77-8513-A789F1237B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588294" y="718517"/>
            <a:ext cx="2740580" cy="690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8DB99-21CC-455A-BF57-FF194402EF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2780914" y="1364014"/>
            <a:ext cx="2740580" cy="4717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4019D-0DF3-4DE0-A873-19403FADF3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0040334" y="1364014"/>
            <a:ext cx="2740580" cy="471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3E8E3E-E650-4C33-A0C3-10B4296296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4482041" y="6327363"/>
            <a:ext cx="2740580" cy="4717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CF8D7A-41C9-411E-8BDA-B9EDA28F7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1741461" y="6327363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1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70"/>
          </p:nvPr>
        </p:nvSpPr>
        <p:spPr>
          <a:xfrm>
            <a:off x="6860310" y="1034876"/>
            <a:ext cx="4393296" cy="1338061"/>
          </a:xfrm>
        </p:spPr>
        <p:txBody>
          <a:bodyPr/>
          <a:lstStyle/>
          <a:p>
            <a:r>
              <a:rPr lang="th-TH" sz="4000" b="1" dirty="0">
                <a:solidFill>
                  <a:schemeClr val="accent5">
                    <a:lumMod val="50000"/>
                  </a:schemeClr>
                </a:solidFill>
              </a:rPr>
              <a:t>ในไฟล์ ก็จะมีข้อมูล ทั้งหมด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E4312565-5F29-4C96-B5A2-E1EAE5CB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</a:p>
        </p:txBody>
      </p:sp>
      <p:sp>
        <p:nvSpPr>
          <p:cNvPr id="14" name="Freeform 27" descr="Image accent">
            <a:extLst>
              <a:ext uri="{FF2B5EF4-FFF2-40B4-BE49-F238E27FC236}">
                <a16:creationId xmlns:a16="http://schemas.microsoft.com/office/drawing/2014/main" id="{944C982A-D694-43A6-9330-50F554BC24A2}"/>
              </a:ext>
            </a:extLst>
          </p:cNvPr>
          <p:cNvSpPr/>
          <p:nvPr/>
        </p:nvSpPr>
        <p:spPr>
          <a:xfrm rot="10800000" flipH="1">
            <a:off x="1104900" y="529"/>
            <a:ext cx="4686301" cy="3733270"/>
          </a:xfrm>
          <a:custGeom>
            <a:avLst/>
            <a:gdLst>
              <a:gd name="connsiteX0" fmla="*/ 683 w 2374769"/>
              <a:gd name="connsiteY0" fmla="*/ 0 h 2362237"/>
              <a:gd name="connsiteX1" fmla="*/ 242807 w 2374769"/>
              <a:gd name="connsiteY1" fmla="*/ 12161 h 2362237"/>
              <a:gd name="connsiteX2" fmla="*/ 2374769 w 2374769"/>
              <a:gd name="connsiteY2" fmla="*/ 2362237 h 2362237"/>
              <a:gd name="connsiteX3" fmla="*/ 1543208 w 2374769"/>
              <a:gd name="connsiteY3" fmla="*/ 2362237 h 2362237"/>
              <a:gd name="connsiteX4" fmla="*/ 0 w 2374769"/>
              <a:gd name="connsiteY4" fmla="*/ 827150 h 2362237"/>
              <a:gd name="connsiteX5" fmla="*/ 0 w 2374769"/>
              <a:gd name="connsiteY5" fmla="*/ 34 h 2362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4769" h="2362237">
                <a:moveTo>
                  <a:pt x="683" y="0"/>
                </a:moveTo>
                <a:lnTo>
                  <a:pt x="242807" y="12161"/>
                </a:lnTo>
                <a:cubicBezTo>
                  <a:pt x="1440298" y="133133"/>
                  <a:pt x="2374769" y="1139131"/>
                  <a:pt x="2374769" y="2362237"/>
                </a:cubicBezTo>
                <a:lnTo>
                  <a:pt x="1543208" y="2362237"/>
                </a:lnTo>
                <a:cubicBezTo>
                  <a:pt x="1543208" y="1514432"/>
                  <a:pt x="852291" y="827150"/>
                  <a:pt x="0" y="827150"/>
                </a:cubicBezTo>
                <a:lnTo>
                  <a:pt x="0" y="34"/>
                </a:lnTo>
                <a:close/>
              </a:path>
            </a:pathLst>
          </a:cu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FFA42B-7AE9-46E3-AA97-7A2ACDDDB92E}"/>
              </a:ext>
            </a:extLst>
          </p:cNvPr>
          <p:cNvSpPr>
            <a:spLocks noGrp="1"/>
          </p:cNvSpPr>
          <p:nvPr>
            <p:ph type="body" idx="71"/>
          </p:nvPr>
        </p:nvSpPr>
        <p:spPr>
          <a:xfrm>
            <a:off x="7085389" y="2474536"/>
            <a:ext cx="4393295" cy="465997"/>
          </a:xfrm>
        </p:spPr>
        <p:txBody>
          <a:bodyPr/>
          <a:lstStyle/>
          <a:p>
            <a:r>
              <a:rPr lang="th-TH" sz="3200" dirty="0">
                <a:solidFill>
                  <a:schemeClr val="accent5">
                    <a:lumMod val="50000"/>
                  </a:schemeClr>
                </a:solidFill>
              </a:rPr>
              <a:t>65000 คอลัมน์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548569-4753-4E50-AD12-24EB6CD888CD}"/>
              </a:ext>
            </a:extLst>
          </p:cNvPr>
          <p:cNvSpPr/>
          <p:nvPr/>
        </p:nvSpPr>
        <p:spPr>
          <a:xfrm>
            <a:off x="397164" y="2290618"/>
            <a:ext cx="397163" cy="244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00466D-B405-4FFF-9DA0-E965367E0B83}"/>
              </a:ext>
            </a:extLst>
          </p:cNvPr>
          <p:cNvSpPr txBox="1"/>
          <p:nvPr/>
        </p:nvSpPr>
        <p:spPr>
          <a:xfrm rot="16200000">
            <a:off x="-617562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5A68CE-A624-423E-BF96-BFC1C9BAA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87" r="13832"/>
          <a:stretch/>
        </p:blipFill>
        <p:spPr>
          <a:xfrm>
            <a:off x="8829963" y="3255717"/>
            <a:ext cx="3195555" cy="2627142"/>
          </a:xfrm>
          <a:prstGeom prst="ellipse">
            <a:avLst/>
          </a:prstGeo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7BA61700-E989-433F-A52A-A084343A7A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8297" r="18297"/>
          <a:stretch>
            <a:fillRect/>
          </a:stretch>
        </p:blipFill>
        <p:spPr>
          <a:xfrm>
            <a:off x="1278003" y="163980"/>
            <a:ext cx="7144769" cy="64605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B1B906-90F0-4B4B-8764-65BC399351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8906448" y="750598"/>
            <a:ext cx="2798846" cy="457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AA4216-A531-4839-9569-355E52BF1C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6165868" y="750598"/>
            <a:ext cx="2798846" cy="4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481D6E-62C2-4C11-880F-CFCFAB16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8458296" y="1478545"/>
            <a:ext cx="2740580" cy="471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6B9924-BF21-4AE9-9F22-5D79D914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5717716" y="1478545"/>
            <a:ext cx="2740580" cy="471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80A93-41EB-4F2F-8D76-2EF4243A5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10018146" y="929905"/>
            <a:ext cx="2740580" cy="47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92B15-57DB-450E-A004-9D1DCB5FBA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277566" y="929905"/>
            <a:ext cx="2740580" cy="471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D376B-62D8-44FD-B3CC-2C4C90E2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790" y="548640"/>
            <a:ext cx="8694420" cy="576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7C4747-158B-47C5-BC69-1B5ED4F8D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443743" y="6386264"/>
            <a:ext cx="2740580" cy="471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1322B-1C36-4853-A1B0-15F8B5FD2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703163" y="6386264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4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ED3AF-994B-4514-8966-49B70FFB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583" y="-150920"/>
            <a:ext cx="13097165" cy="73294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ED40E5-7EE9-4D70-984D-C966ADC91718}"/>
              </a:ext>
            </a:extLst>
          </p:cNvPr>
          <p:cNvSpPr txBox="1"/>
          <p:nvPr/>
        </p:nvSpPr>
        <p:spPr>
          <a:xfrm>
            <a:off x="3338003" y="3269473"/>
            <a:ext cx="58881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chemeClr val="accent5">
                    <a:lumMod val="75000"/>
                  </a:schemeClr>
                </a:solidFill>
                <a:cs typeface="+mj-cs"/>
              </a:rPr>
              <a:t>การกรองข้อมูล และนำมาทำเป็นกราฟ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78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C36241-1225-4C9B-9B84-8D0BB907C091}"/>
              </a:ext>
            </a:extLst>
          </p:cNvPr>
          <p:cNvSpPr/>
          <p:nvPr/>
        </p:nvSpPr>
        <p:spPr>
          <a:xfrm>
            <a:off x="277091" y="2346036"/>
            <a:ext cx="526473" cy="2290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10A6-3C82-4FA1-B311-8EDEAE5C83AD}"/>
              </a:ext>
            </a:extLst>
          </p:cNvPr>
          <p:cNvSpPr txBox="1"/>
          <p:nvPr/>
        </p:nvSpPr>
        <p:spPr>
          <a:xfrm rot="16200000">
            <a:off x="-654506" y="3162928"/>
            <a:ext cx="22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Hashtag</a:t>
            </a:r>
            <a:r>
              <a:rPr lang="en-US" dirty="0"/>
              <a:t> 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#</a:t>
            </a:r>
            <a:r>
              <a:rPr lang="en-US" sz="2400" b="1" spc="300" dirty="0">
                <a:solidFill>
                  <a:schemeClr val="accent5">
                    <a:lumMod val="75000"/>
                  </a:schemeClr>
                </a:solidFill>
              </a:rPr>
              <a:t>BNK48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0B575-6BEF-4ABD-BFD1-78B9D712EB5F}"/>
              </a:ext>
            </a:extLst>
          </p:cNvPr>
          <p:cNvSpPr txBox="1"/>
          <p:nvPr/>
        </p:nvSpPr>
        <p:spPr>
          <a:xfrm>
            <a:off x="3311371" y="905522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ดึงไฟล์ข้อมูล โดยใช้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pandas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CE4421-FF70-4366-9F8B-3B09BD10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50" y="2266924"/>
            <a:ext cx="6957811" cy="4085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B28BA0-B806-4FF6-ABFA-C4CF361375DF}"/>
              </a:ext>
            </a:extLst>
          </p:cNvPr>
          <p:cNvSpPr txBox="1"/>
          <p:nvPr/>
        </p:nvSpPr>
        <p:spPr>
          <a:xfrm>
            <a:off x="8858172" y="2153836"/>
            <a:ext cx="29143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ข้อมูลจะอยู่ในไฟล์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cs typeface="+mj-cs"/>
            </a:endParaRPr>
          </a:p>
          <a:p>
            <a:pPr algn="ctr"/>
            <a:r>
              <a:rPr lang="th-TH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cs typeface="+mj-cs"/>
              </a:rPr>
              <a:t>Data_bnklist.py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B5C84C-3F55-44B2-BBA3-3ABB9896365D}"/>
              </a:ext>
            </a:extLst>
          </p:cNvPr>
          <p:cNvSpPr/>
          <p:nvPr/>
        </p:nvSpPr>
        <p:spPr>
          <a:xfrm>
            <a:off x="1781062" y="4758431"/>
            <a:ext cx="6764785" cy="28408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74FC4-A3A1-4EED-8014-67C35D265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 flipH="1">
            <a:off x="3542994" y="1453716"/>
            <a:ext cx="2740580" cy="471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D69E6F-B824-4D5F-811A-9018279EC3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54" b="90000" l="3692" r="95231">
                        <a14:foregroundMark x1="92923" y1="85077" x2="5846" y2="84000"/>
                        <a14:foregroundMark x1="64308" y1="81538" x2="53538" y2="81385"/>
                        <a14:foregroundMark x1="4308" y1="83846" x2="10615" y2="90000"/>
                        <a14:backgroundMark x1="31065" y1="55440" x2="25692" y2="55538"/>
                        <a14:backgroundMark x1="51077" y1="55077" x2="41049" y2="55259"/>
                        <a14:backgroundMark x1="46000" y1="60000" x2="53538" y2="60000"/>
                        <a14:backgroundMark x1="53538" y1="60000" x2="54000" y2="59538"/>
                        <a14:backgroundMark x1="54308" y1="60154" x2="45475" y2="59859"/>
                        <a14:backgroundMark x1="96923" y1="68615" x2="96000" y2="65385"/>
                        <a14:backgroundMark x1="95538" y1="68769" x2="95538" y2="72615"/>
                        <a14:backgroundMark x1="82000" y1="48154" x2="26154" y2="47538"/>
                        <a14:backgroundMark x1="26154" y1="47538" x2="80308" y2="60308"/>
                        <a14:backgroundMark x1="80308" y1="60308" x2="73231" y2="65846"/>
                        <a14:backgroundMark x1="73231" y1="65846" x2="26462" y2="66154"/>
                        <a14:backgroundMark x1="26462" y1="66154" x2="44615" y2="66462"/>
                        <a14:backgroundMark x1="44615" y1="66462" x2="70308" y2="65846"/>
                        <a14:backgroundMark x1="70308" y1="65846" x2="17538" y2="67385"/>
                        <a14:backgroundMark x1="17538" y1="67385" x2="79385" y2="61692"/>
                        <a14:backgroundMark x1="79385" y1="61692" x2="26615" y2="50000"/>
                        <a14:backgroundMark x1="26615" y1="50000" x2="62923" y2="42000"/>
                        <a14:backgroundMark x1="62923" y1="42000" x2="17231" y2="38769"/>
                        <a14:backgroundMark x1="17231" y1="38769" x2="67077" y2="29231"/>
                        <a14:backgroundMark x1="67077" y1="29231" x2="10615" y2="27692"/>
                        <a14:backgroundMark x1="10615" y1="27692" x2="81077" y2="22462"/>
                        <a14:backgroundMark x1="81077" y1="22462" x2="25538" y2="20308"/>
                        <a14:backgroundMark x1="25538" y1="20308" x2="70308" y2="14308"/>
                        <a14:backgroundMark x1="70308" y1="14308" x2="35692" y2="12615"/>
                        <a14:backgroundMark x1="35692" y1="12615" x2="64769" y2="5538"/>
                        <a14:backgroundMark x1="64769" y1="5538" x2="22154" y2="6154"/>
                        <a14:backgroundMark x1="22154" y1="6154" x2="25846" y2="5692"/>
                        <a14:backgroundMark x1="74308" y1="6000" x2="47538" y2="7846"/>
                        <a14:backgroundMark x1="47538" y1="7846" x2="64000" y2="8000"/>
                        <a14:backgroundMark x1="64000" y1="8000" x2="83692" y2="6308"/>
                        <a14:backgroundMark x1="83692" y1="6308" x2="69692" y2="11231"/>
                        <a14:backgroundMark x1="69692" y1="11231" x2="78000" y2="11846"/>
                        <a14:backgroundMark x1="78000" y1="11846" x2="88615" y2="10154"/>
                        <a14:backgroundMark x1="88615" y1="10154" x2="73077" y2="18615"/>
                        <a14:backgroundMark x1="73077" y1="18615" x2="82615" y2="17385"/>
                        <a14:backgroundMark x1="82615" y1="17385" x2="92923" y2="13077"/>
                        <a14:backgroundMark x1="92923" y1="13077" x2="76769" y2="24615"/>
                        <a14:backgroundMark x1="76769" y1="24615" x2="89692" y2="17692"/>
                        <a14:backgroundMark x1="89692" y1="17692" x2="71846" y2="32308"/>
                        <a14:backgroundMark x1="71846" y1="32308" x2="84462" y2="26923"/>
                        <a14:backgroundMark x1="84462" y1="26923" x2="91692" y2="20462"/>
                        <a14:backgroundMark x1="91692" y1="20462" x2="68923" y2="39077"/>
                        <a14:backgroundMark x1="68923" y1="39077" x2="94000" y2="23385"/>
                        <a14:backgroundMark x1="94000" y1="23385" x2="74615" y2="48923"/>
                        <a14:backgroundMark x1="74615" y1="48923" x2="95385" y2="32923"/>
                        <a14:backgroundMark x1="95385" y1="32923" x2="80923" y2="53846"/>
                        <a14:backgroundMark x1="80923" y1="53846" x2="90615" y2="47231"/>
                        <a14:backgroundMark x1="90615" y1="47231" x2="80615" y2="60615"/>
                        <a14:backgroundMark x1="80615" y1="60615" x2="90769" y2="53846"/>
                        <a14:backgroundMark x1="90769" y1="53846" x2="80923" y2="66769"/>
                        <a14:backgroundMark x1="80923" y1="66769" x2="89077" y2="64769"/>
                        <a14:backgroundMark x1="89077" y1="64769" x2="95231" y2="58462"/>
                        <a14:backgroundMark x1="95231" y1="58462" x2="81385" y2="71846"/>
                        <a14:backgroundMark x1="81385" y1="71846" x2="92154" y2="67077"/>
                        <a14:backgroundMark x1="92154" y1="67077" x2="85538" y2="75385"/>
                        <a14:backgroundMark x1="85538" y1="75385" x2="95077" y2="66923"/>
                        <a14:backgroundMark x1="95077" y1="66923" x2="31385" y2="69231"/>
                        <a14:backgroundMark x1="31385" y1="69231" x2="67846" y2="70923"/>
                        <a14:backgroundMark x1="67846" y1="70923" x2="30000" y2="72000"/>
                        <a14:backgroundMark x1="30000" y1="72000" x2="64154" y2="70308"/>
                        <a14:backgroundMark x1="64154" y1="70308" x2="8769" y2="67538"/>
                        <a14:backgroundMark x1="8769" y1="67538" x2="27538" y2="62308"/>
                        <a14:backgroundMark x1="27538" y1="62308" x2="6769" y2="67231"/>
                        <a14:backgroundMark x1="6769" y1="67231" x2="16154" y2="58000"/>
                        <a14:backgroundMark x1="16154" y1="58000" x2="10615" y2="51385"/>
                        <a14:backgroundMark x1="10615" y1="51385" x2="15231" y2="44615"/>
                        <a14:backgroundMark x1="15231" y1="44615" x2="26154" y2="36923"/>
                        <a14:backgroundMark x1="26154" y1="36923" x2="5692" y2="40308"/>
                        <a14:backgroundMark x1="5692" y1="40308" x2="32154" y2="21538"/>
                        <a14:backgroundMark x1="32154" y1="21538" x2="8308" y2="29077"/>
                        <a14:backgroundMark x1="8308" y1="29077" x2="23692" y2="13231"/>
                        <a14:backgroundMark x1="23692" y1="13231" x2="17077" y2="18308"/>
                        <a14:backgroundMark x1="17077" y1="18308" x2="18154" y2="11231"/>
                        <a14:backgroundMark x1="18154" y1="11231" x2="8769" y2="15231"/>
                        <a14:backgroundMark x1="8769" y1="15231" x2="20000" y2="6615"/>
                        <a14:backgroundMark x1="20000" y1="6615" x2="11077" y2="10769"/>
                        <a14:backgroundMark x1="11077" y1="10769" x2="2923" y2="5231"/>
                        <a14:backgroundMark x1="2923" y1="5231" x2="769" y2="6615"/>
                        <a14:backgroundMark x1="37077" y1="43077" x2="769" y2="46462"/>
                        <a14:backgroundMark x1="769" y1="46462" x2="26769" y2="43846"/>
                        <a14:backgroundMark x1="26769" y1="43846" x2="2462" y2="52923"/>
                        <a14:backgroundMark x1="2462" y1="52923" x2="30154" y2="48308"/>
                        <a14:backgroundMark x1="30154" y1="48308" x2="10308" y2="54769"/>
                        <a14:backgroundMark x1="10308" y1="54769" x2="22769" y2="51077"/>
                        <a14:backgroundMark x1="22769" y1="51077" x2="18154" y2="53077"/>
                        <a14:backgroundMark x1="50154" y1="43538" x2="41538" y2="43538"/>
                        <a14:backgroundMark x1="41538" y1="43538" x2="34462" y2="40923"/>
                        <a14:backgroundMark x1="34462" y1="40923" x2="42000" y2="44308"/>
                        <a14:backgroundMark x1="42000" y1="44308" x2="36462" y2="42462"/>
                        <a14:backgroundMark x1="70615" y1="31231" x2="67385" y2="30462"/>
                        <a14:backgroundMark x1="93538" y1="31846" x2="89077" y2="34923"/>
                        <a14:backgroundMark x1="92462" y1="44308" x2="94000" y2="52000"/>
                        <a14:backgroundMark x1="94000" y1="52000" x2="94923" y2="41231"/>
                        <a14:backgroundMark x1="94923" y1="41231" x2="92769" y2="52615"/>
                        <a14:backgroundMark x1="92769" y1="52615" x2="92769" y2="42308"/>
                        <a14:backgroundMark x1="92769" y1="42308" x2="92462" y2="52769"/>
                        <a14:backgroundMark x1="92462" y1="52769" x2="96308" y2="44615"/>
                        <a14:backgroundMark x1="93231" y1="62615" x2="96308" y2="70000"/>
                        <a14:backgroundMark x1="96308" y1="70000" x2="94923" y2="62923"/>
                        <a14:backgroundMark x1="94923" y1="62923" x2="94923" y2="64923"/>
                        <a14:backgroundMark x1="43846" y1="62462" x2="37077" y2="65846"/>
                        <a14:backgroundMark x1="37077" y1="65846" x2="42000" y2="58308"/>
                        <a14:backgroundMark x1="42000" y1="58308" x2="37846" y2="64154"/>
                        <a14:backgroundMark x1="37846" y1="64154" x2="46000" y2="58154"/>
                        <a14:backgroundMark x1="46000" y1="58154" x2="40154" y2="63692"/>
                        <a14:backgroundMark x1="40154" y1="63692" x2="46154" y2="59846"/>
                        <a14:backgroundMark x1="46154" y1="59846" x2="45077" y2="59538"/>
                        <a14:backgroundMark x1="32308" y1="60923" x2="40000" y2="61077"/>
                        <a14:backgroundMark x1="40000" y1="61077" x2="47077" y2="60923"/>
                        <a14:backgroundMark x1="47077" y1="60923" x2="30462" y2="60923"/>
                        <a14:backgroundMark x1="30462" y1="60923" x2="40154" y2="60769"/>
                        <a14:backgroundMark x1="40154" y1="60769" x2="23538" y2="60769"/>
                        <a14:backgroundMark x1="7077" y1="66923" x2="7077" y2="75077"/>
                        <a14:backgroundMark x1="7077" y1="75077" x2="10462" y2="67077"/>
                        <a14:backgroundMark x1="10462" y1="67077" x2="10462" y2="66000"/>
                        <a14:backgroundMark x1="33077" y1="16154" x2="22769" y2="16154"/>
                        <a14:backgroundMark x1="22769" y1="16154" x2="30923" y2="14308"/>
                        <a14:backgroundMark x1="30923" y1="14308" x2="22462" y2="12154"/>
                        <a14:backgroundMark x1="22462" y1="12154" x2="32923" y2="13077"/>
                        <a14:backgroundMark x1="32923" y1="13077" x2="40615" y2="12923"/>
                        <a14:backgroundMark x1="40615" y1="12923" x2="27077" y2="13538"/>
                        <a14:backgroundMark x1="27077" y1="13538" x2="34154" y2="12923"/>
                        <a14:backgroundMark x1="34154" y1="12923" x2="13077" y2="12769"/>
                        <a14:backgroundMark x1="13077" y1="12769" x2="8769" y2="5846"/>
                        <a14:backgroundMark x1="8769" y1="5846" x2="17846" y2="4154"/>
                        <a14:backgroundMark x1="17846" y1="4154" x2="10923" y2="6462"/>
                        <a14:backgroundMark x1="10923" y1="6462" x2="4923" y2="11077"/>
                        <a14:backgroundMark x1="4923" y1="11077" x2="8000" y2="4769"/>
                        <a14:backgroundMark x1="8000" y1="4769" x2="5385" y2="14308"/>
                        <a14:backgroundMark x1="5385" y1="14308" x2="8308" y2="4923"/>
                        <a14:backgroundMark x1="8308" y1="4923" x2="2308" y2="10923"/>
                        <a14:backgroundMark x1="2308" y1="10923" x2="8308" y2="6000"/>
                        <a14:backgroundMark x1="19538" y1="4615" x2="11538" y2="4615"/>
                        <a14:backgroundMark x1="11538" y1="4615" x2="21692" y2="5692"/>
                        <a14:backgroundMark x1="21692" y1="5692" x2="14154" y2="5385"/>
                        <a14:backgroundMark x1="14154" y1="5385" x2="21846" y2="5231"/>
                        <a14:backgroundMark x1="21846" y1="5231" x2="12154" y2="5385"/>
                        <a14:backgroundMark x1="12154" y1="5385" x2="8923" y2="15692"/>
                        <a14:backgroundMark x1="8923" y1="15692" x2="6154" y2="13077"/>
                        <a14:backgroundMark x1="3385" y1="13538" x2="10000" y2="15846"/>
                        <a14:backgroundMark x1="10000" y1="15846" x2="6769" y2="15538"/>
                        <a14:backgroundMark x1="2769" y1="13538" x2="9692" y2="14615"/>
                        <a14:backgroundMark x1="9692" y1="14615" x2="2769" y2="15538"/>
                        <a14:backgroundMark x1="2769" y1="15538" x2="10923" y2="15231"/>
                        <a14:backgroundMark x1="10923" y1="15231" x2="1385" y2="8000"/>
                      </a14:backgroundRemoval>
                    </a14:imgEffect>
                  </a14:imgLayer>
                </a14:imgProps>
              </a:ext>
            </a:extLst>
          </a:blip>
          <a:srcRect t="76902" r="8341"/>
          <a:stretch/>
        </p:blipFill>
        <p:spPr>
          <a:xfrm>
            <a:off x="802414" y="1453716"/>
            <a:ext cx="2740580" cy="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13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Fashion Brochur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_Presentation_AS - v5" id="{D6FEF257-C6BD-4453-AA57-A59372C69A2D}" vid="{A72E7331-081C-4C3F-8305-13C3663A9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B32867-8D73-44C2-8109-4B381868C6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BCEAFE-9517-4599-8E26-5ADF9E209080}">
  <ds:schemaRefs>
    <ds:schemaRef ds:uri="http://purl.org/dc/elements/1.1/"/>
    <ds:schemaRef ds:uri="http://schemas.openxmlformats.org/package/2006/metadata/core-properties"/>
    <ds:schemaRef ds:uri="6dc4bcd6-49db-4c07-9060-8acfc67cef9f"/>
    <ds:schemaRef ds:uri="http://purl.org/dc/terms/"/>
    <ds:schemaRef ds:uri="fb0879af-3eba-417a-a55a-ffe6dcd6ca77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FC66A0-44CF-466E-944E-3FD9F72D86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0</TotalTime>
  <Words>521</Words>
  <Application>Microsoft Office PowerPoint</Application>
  <PresentationFormat>Widescreen</PresentationFormat>
  <Paragraphs>90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Angsana New</vt:lpstr>
      <vt:lpstr>Arial</vt:lpstr>
      <vt:lpstr>Berlin Sans FB Demi</vt:lpstr>
      <vt:lpstr>Calibri</vt:lpstr>
      <vt:lpstr>Calibri Light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Divider slide</vt:lpstr>
      <vt:lpstr>Divider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ผลจากการดูกราฟ</vt:lpstr>
      <vt:lpstr>PowerPoint Presentation</vt:lpstr>
      <vt:lpstr>ประโยชน์ที่ได้นั้น</vt:lpstr>
      <vt:lpstr>รายชื่อผู้จัดทำ</vt:lpstr>
      <vt:lpstr>ありがとうございます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2018-12-16T06:11:25Z</dcterms:created>
  <dcterms:modified xsi:type="dcterms:W3CDTF">2018-12-18T05:30:12Z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